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Cormorant Garamond Italics" charset="1" panose="00000500000000000000"/>
      <p:regular r:id="rId24"/>
    </p:embeddedFont>
    <p:embeddedFont>
      <p:font typeface="Glacial Indifference Bold" charset="1" panose="00000800000000000000"/>
      <p:regular r:id="rId25"/>
    </p:embeddedFont>
    <p:embeddedFont>
      <p:font typeface="Cormorant Garamond Bold Italics" charset="1" panose="00000800000000000000"/>
      <p:regular r:id="rId26"/>
    </p:embeddedFont>
    <p:embeddedFont>
      <p:font typeface="Glacial Indifference" charset="1" panose="00000000000000000000"/>
      <p:regular r:id="rId27"/>
    </p:embeddedFont>
    <p:embeddedFont>
      <p:font typeface="Cormorant Garamond Bold" charset="1" panose="000008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jpe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809790" y="0"/>
            <a:ext cx="4478210" cy="3525572"/>
          </a:xfrm>
          <a:custGeom>
            <a:avLst/>
            <a:gdLst/>
            <a:ahLst/>
            <a:cxnLst/>
            <a:rect r="r" b="b" t="t" l="l"/>
            <a:pathLst>
              <a:path h="3525572" w="4478210">
                <a:moveTo>
                  <a:pt x="4478210" y="0"/>
                </a:moveTo>
                <a:lnTo>
                  <a:pt x="0" y="0"/>
                </a:lnTo>
                <a:lnTo>
                  <a:pt x="0" y="3525572"/>
                </a:lnTo>
                <a:lnTo>
                  <a:pt x="4478210" y="3525572"/>
                </a:lnTo>
                <a:lnTo>
                  <a:pt x="44782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809790" y="5826116"/>
            <a:ext cx="4478210" cy="4478210"/>
          </a:xfrm>
          <a:custGeom>
            <a:avLst/>
            <a:gdLst/>
            <a:ahLst/>
            <a:cxnLst/>
            <a:rect r="r" b="b" t="t" l="l"/>
            <a:pathLst>
              <a:path h="4478210" w="4478210">
                <a:moveTo>
                  <a:pt x="4478210" y="0"/>
                </a:moveTo>
                <a:lnTo>
                  <a:pt x="0" y="0"/>
                </a:lnTo>
                <a:lnTo>
                  <a:pt x="0" y="4478210"/>
                </a:lnTo>
                <a:lnTo>
                  <a:pt x="4478210" y="4478210"/>
                </a:lnTo>
                <a:lnTo>
                  <a:pt x="447821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697696" y="4487763"/>
            <a:ext cx="10368096" cy="1530549"/>
          </a:xfrm>
          <a:prstGeom prst="rect">
            <a:avLst/>
          </a:prstGeom>
        </p:spPr>
        <p:txBody>
          <a:bodyPr anchor="t" rtlCol="false" tIns="0" lIns="0" bIns="0" rIns="0">
            <a:spAutoFit/>
          </a:bodyPr>
          <a:lstStyle/>
          <a:p>
            <a:pPr algn="l" marL="0" indent="0" lvl="0">
              <a:lnSpc>
                <a:spcPts val="11507"/>
              </a:lnSpc>
            </a:pPr>
            <a:r>
              <a:rPr lang="en-US" sz="11507" i="true">
                <a:solidFill>
                  <a:srgbClr val="2D3880"/>
                </a:solidFill>
                <a:latin typeface="Cormorant Garamond Italics"/>
                <a:ea typeface="Cormorant Garamond Italics"/>
                <a:cs typeface="Cormorant Garamond Italics"/>
                <a:sym typeface="Cormorant Garamond Italics"/>
              </a:rPr>
              <a:t>Cipher Net</a:t>
            </a:r>
          </a:p>
        </p:txBody>
      </p:sp>
      <p:sp>
        <p:nvSpPr>
          <p:cNvPr name="AutoShape 5" id="5"/>
          <p:cNvSpPr/>
          <p:nvPr/>
        </p:nvSpPr>
        <p:spPr>
          <a:xfrm>
            <a:off x="1925123" y="3430082"/>
            <a:ext cx="0" cy="3433738"/>
          </a:xfrm>
          <a:prstGeom prst="line">
            <a:avLst/>
          </a:prstGeom>
          <a:ln cap="flat" w="57150">
            <a:solidFill>
              <a:srgbClr val="2D3880"/>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182390"/>
            <a:ext cx="7328478" cy="3104610"/>
          </a:xfrm>
          <a:custGeom>
            <a:avLst/>
            <a:gdLst/>
            <a:ahLst/>
            <a:cxnLst/>
            <a:rect r="r" b="b" t="t" l="l"/>
            <a:pathLst>
              <a:path h="3104610" w="7328478">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91715" y="2545642"/>
            <a:ext cx="12304571" cy="5290965"/>
          </a:xfrm>
          <a:custGeom>
            <a:avLst/>
            <a:gdLst/>
            <a:ahLst/>
            <a:cxnLst/>
            <a:rect r="r" b="b" t="t" l="l"/>
            <a:pathLst>
              <a:path h="5290965" w="12304571">
                <a:moveTo>
                  <a:pt x="0" y="0"/>
                </a:moveTo>
                <a:lnTo>
                  <a:pt x="12304570" y="0"/>
                </a:lnTo>
                <a:lnTo>
                  <a:pt x="12304570" y="5290966"/>
                </a:lnTo>
                <a:lnTo>
                  <a:pt x="0" y="5290966"/>
                </a:lnTo>
                <a:lnTo>
                  <a:pt x="0" y="0"/>
                </a:lnTo>
                <a:close/>
              </a:path>
            </a:pathLst>
          </a:custGeom>
          <a:blipFill>
            <a:blip r:embed="rId4"/>
            <a:stretch>
              <a:fillRect l="0" t="0" r="0" b="0"/>
            </a:stretch>
          </a:blipFill>
        </p:spPr>
      </p:sp>
      <p:sp>
        <p:nvSpPr>
          <p:cNvPr name="TextBox 4" id="4"/>
          <p:cNvSpPr txBox="true"/>
          <p:nvPr/>
        </p:nvSpPr>
        <p:spPr>
          <a:xfrm rot="0">
            <a:off x="1028700" y="895350"/>
            <a:ext cx="7955327" cy="1226820"/>
          </a:xfrm>
          <a:prstGeom prst="rect">
            <a:avLst/>
          </a:prstGeom>
        </p:spPr>
        <p:txBody>
          <a:bodyPr anchor="t" rtlCol="false" tIns="0" lIns="0" bIns="0" rIns="0">
            <a:spAutoFit/>
          </a:bodyPr>
          <a:lstStyle/>
          <a:p>
            <a:pPr algn="l"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Tools Used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032957" y="1839159"/>
            <a:ext cx="10659166" cy="6608683"/>
          </a:xfrm>
          <a:custGeom>
            <a:avLst/>
            <a:gdLst/>
            <a:ahLst/>
            <a:cxnLst/>
            <a:rect r="r" b="b" t="t" l="l"/>
            <a:pathLst>
              <a:path h="6608683" w="10659166">
                <a:moveTo>
                  <a:pt x="0" y="0"/>
                </a:moveTo>
                <a:lnTo>
                  <a:pt x="10659166" y="0"/>
                </a:lnTo>
                <a:lnTo>
                  <a:pt x="10659166" y="6608682"/>
                </a:lnTo>
                <a:lnTo>
                  <a:pt x="0" y="6608682"/>
                </a:lnTo>
                <a:lnTo>
                  <a:pt x="0" y="0"/>
                </a:lnTo>
                <a:close/>
              </a:path>
            </a:pathLst>
          </a:custGeom>
          <a:blipFill>
            <a:blip r:embed="rId2"/>
            <a:stretch>
              <a:fillRect l="0" t="0" r="0" b="0"/>
            </a:stretch>
          </a:blipFill>
          <a:ln w="38100" cap="sq">
            <a:solidFill>
              <a:srgbClr val="000000"/>
            </a:solidFill>
            <a:prstDash val="solid"/>
            <a:miter/>
          </a:ln>
        </p:spPr>
      </p:sp>
      <p:grpSp>
        <p:nvGrpSpPr>
          <p:cNvPr name="Group 3" id="3"/>
          <p:cNvGrpSpPr/>
          <p:nvPr/>
        </p:nvGrpSpPr>
        <p:grpSpPr>
          <a:xfrm rot="0">
            <a:off x="0" y="0"/>
            <a:ext cx="6331905" cy="10287000"/>
            <a:chOff x="0" y="0"/>
            <a:chExt cx="1667662" cy="2709333"/>
          </a:xfrm>
        </p:grpSpPr>
        <p:sp>
          <p:nvSpPr>
            <p:cNvPr name="Freeform 4" id="4"/>
            <p:cNvSpPr/>
            <p:nvPr/>
          </p:nvSpPr>
          <p:spPr>
            <a:xfrm flipH="false" flipV="false" rot="0">
              <a:off x="0" y="0"/>
              <a:ext cx="1667662" cy="2709333"/>
            </a:xfrm>
            <a:custGeom>
              <a:avLst/>
              <a:gdLst/>
              <a:ahLst/>
              <a:cxnLst/>
              <a:rect r="r" b="b" t="t" l="l"/>
              <a:pathLst>
                <a:path h="2709333" w="1667662">
                  <a:moveTo>
                    <a:pt x="0" y="0"/>
                  </a:moveTo>
                  <a:lnTo>
                    <a:pt x="1667662" y="0"/>
                  </a:lnTo>
                  <a:lnTo>
                    <a:pt x="1667662" y="2709333"/>
                  </a:lnTo>
                  <a:lnTo>
                    <a:pt x="0" y="2709333"/>
                  </a:lnTo>
                  <a:close/>
                </a:path>
              </a:pathLst>
            </a:custGeom>
            <a:solidFill>
              <a:srgbClr val="9D9DE4"/>
            </a:solidFill>
          </p:spPr>
        </p:sp>
        <p:sp>
          <p:nvSpPr>
            <p:cNvPr name="TextBox 5" id="5"/>
            <p:cNvSpPr txBox="true"/>
            <p:nvPr/>
          </p:nvSpPr>
          <p:spPr>
            <a:xfrm>
              <a:off x="0" y="-57150"/>
              <a:ext cx="1667662" cy="2766483"/>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1487082" y="4032250"/>
            <a:ext cx="3357741" cy="2193925"/>
          </a:xfrm>
          <a:prstGeom prst="rect">
            <a:avLst/>
          </a:prstGeom>
        </p:spPr>
        <p:txBody>
          <a:bodyPr anchor="t" rtlCol="false" tIns="0" lIns="0" bIns="0" rIns="0">
            <a:spAutoFit/>
          </a:bodyPr>
          <a:lstStyle/>
          <a:p>
            <a:pPr algn="ctr">
              <a:lnSpc>
                <a:spcPts val="8749"/>
              </a:lnSpc>
            </a:pPr>
            <a:r>
              <a:rPr lang="en-US" b="true" sz="6999" i="true">
                <a:solidFill>
                  <a:srgbClr val="000000"/>
                </a:solidFill>
                <a:latin typeface="Cormorant Garamond Bold Italics"/>
                <a:ea typeface="Cormorant Garamond Bold Italics"/>
                <a:cs typeface="Cormorant Garamond Bold Italics"/>
                <a:sym typeface="Cormorant Garamond Bold Italics"/>
              </a:rPr>
              <a:t>Homepage</a:t>
            </a:r>
          </a:p>
          <a:p>
            <a:pPr algn="ctr" marL="0" indent="0" lvl="0">
              <a:lnSpc>
                <a:spcPts val="8749"/>
              </a:lnSpc>
            </a:pPr>
            <a:r>
              <a:rPr lang="en-US" b="true" sz="6999" i="true">
                <a:solidFill>
                  <a:srgbClr val="000000"/>
                </a:solidFill>
                <a:latin typeface="Cormorant Garamond Bold Italics"/>
                <a:ea typeface="Cormorant Garamond Bold Italics"/>
                <a:cs typeface="Cormorant Garamond Bold Italics"/>
                <a:sym typeface="Cormorant Garamond Bold Italics"/>
              </a:rPr>
              <a:t>UI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458731" y="1028700"/>
            <a:ext cx="7800569" cy="4114800"/>
          </a:xfrm>
          <a:custGeom>
            <a:avLst/>
            <a:gdLst/>
            <a:ahLst/>
            <a:cxnLst/>
            <a:rect r="r" b="b" t="t" l="l"/>
            <a:pathLst>
              <a:path h="4114800" w="7800569">
                <a:moveTo>
                  <a:pt x="0" y="0"/>
                </a:moveTo>
                <a:lnTo>
                  <a:pt x="7800569" y="0"/>
                </a:lnTo>
                <a:lnTo>
                  <a:pt x="7800569" y="4114800"/>
                </a:lnTo>
                <a:lnTo>
                  <a:pt x="0" y="4114800"/>
                </a:lnTo>
                <a:lnTo>
                  <a:pt x="0" y="0"/>
                </a:lnTo>
                <a:close/>
              </a:path>
            </a:pathLst>
          </a:custGeom>
          <a:blipFill>
            <a:blip r:embed="rId2"/>
            <a:stretch>
              <a:fillRect l="0" t="0" r="0" b="0"/>
            </a:stretch>
          </a:blipFill>
          <a:ln w="38100" cap="sq">
            <a:solidFill>
              <a:srgbClr val="000000"/>
            </a:solidFill>
            <a:prstDash val="solid"/>
            <a:miter/>
          </a:ln>
        </p:spPr>
      </p:sp>
      <p:sp>
        <p:nvSpPr>
          <p:cNvPr name="Freeform 3" id="3"/>
          <p:cNvSpPr/>
          <p:nvPr/>
        </p:nvSpPr>
        <p:spPr>
          <a:xfrm flipH="false" flipV="false" rot="0">
            <a:off x="1028700" y="5295309"/>
            <a:ext cx="7800569" cy="3962991"/>
          </a:xfrm>
          <a:custGeom>
            <a:avLst/>
            <a:gdLst/>
            <a:ahLst/>
            <a:cxnLst/>
            <a:rect r="r" b="b" t="t" l="l"/>
            <a:pathLst>
              <a:path h="3962991" w="7800569">
                <a:moveTo>
                  <a:pt x="0" y="0"/>
                </a:moveTo>
                <a:lnTo>
                  <a:pt x="7800569" y="0"/>
                </a:lnTo>
                <a:lnTo>
                  <a:pt x="7800569" y="3962991"/>
                </a:lnTo>
                <a:lnTo>
                  <a:pt x="0" y="3962991"/>
                </a:lnTo>
                <a:lnTo>
                  <a:pt x="0" y="0"/>
                </a:lnTo>
                <a:close/>
              </a:path>
            </a:pathLst>
          </a:custGeom>
          <a:blipFill>
            <a:blip r:embed="rId3"/>
            <a:stretch>
              <a:fillRect l="0" t="0" r="0" b="-8013"/>
            </a:stretch>
          </a:blipFill>
          <a:ln w="38100" cap="sq">
            <a:solidFill>
              <a:srgbClr val="000000"/>
            </a:solidFill>
            <a:prstDash val="solid"/>
            <a:miter/>
          </a:ln>
        </p:spPr>
      </p:sp>
      <p:sp>
        <p:nvSpPr>
          <p:cNvPr name="TextBox 4" id="4"/>
          <p:cNvSpPr txBox="true"/>
          <p:nvPr/>
        </p:nvSpPr>
        <p:spPr>
          <a:xfrm rot="0">
            <a:off x="3113317" y="2600325"/>
            <a:ext cx="4016328" cy="1089025"/>
          </a:xfrm>
          <a:prstGeom prst="rect">
            <a:avLst/>
          </a:prstGeom>
        </p:spPr>
        <p:txBody>
          <a:bodyPr anchor="t" rtlCol="false" tIns="0" lIns="0" bIns="0" rIns="0">
            <a:spAutoFit/>
          </a:bodyPr>
          <a:lstStyle/>
          <a:p>
            <a:pPr algn="l" marL="0" indent="0" lvl="0">
              <a:lnSpc>
                <a:spcPts val="8750"/>
              </a:lnSpc>
            </a:pPr>
            <a:r>
              <a:rPr lang="en-US" b="true" sz="7000" i="true">
                <a:solidFill>
                  <a:srgbClr val="000000"/>
                </a:solidFill>
                <a:latin typeface="Cormorant Garamond Bold Italics"/>
                <a:ea typeface="Cormorant Garamond Bold Italics"/>
                <a:cs typeface="Cormorant Garamond Bold Italics"/>
                <a:sym typeface="Cormorant Garamond Bold Italics"/>
              </a:rPr>
              <a:t>New Tab UI</a:t>
            </a:r>
          </a:p>
        </p:txBody>
      </p:sp>
      <p:sp>
        <p:nvSpPr>
          <p:cNvPr name="TextBox 5" id="5"/>
          <p:cNvSpPr txBox="true"/>
          <p:nvPr/>
        </p:nvSpPr>
        <p:spPr>
          <a:xfrm rot="0">
            <a:off x="10135585" y="6314779"/>
            <a:ext cx="3631335" cy="2193925"/>
          </a:xfrm>
          <a:prstGeom prst="rect">
            <a:avLst/>
          </a:prstGeom>
        </p:spPr>
        <p:txBody>
          <a:bodyPr anchor="t" rtlCol="false" tIns="0" lIns="0" bIns="0" rIns="0">
            <a:spAutoFit/>
          </a:bodyPr>
          <a:lstStyle/>
          <a:p>
            <a:pPr algn="l" marL="0" indent="0" lvl="0">
              <a:lnSpc>
                <a:spcPts val="8749"/>
              </a:lnSpc>
            </a:pPr>
            <a:r>
              <a:rPr lang="en-US" b="true" sz="6999" i="true">
                <a:solidFill>
                  <a:srgbClr val="000000"/>
                </a:solidFill>
                <a:latin typeface="Cormorant Garamond Bold Italics"/>
                <a:ea typeface="Cormorant Garamond Bold Italics"/>
                <a:cs typeface="Cormorant Garamond Bold Italics"/>
                <a:sym typeface="Cormorant Garamond Bold Italics"/>
              </a:rPr>
              <a:t>Normal Search UI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47380" y="1028700"/>
            <a:ext cx="10611920" cy="2613185"/>
          </a:xfrm>
          <a:custGeom>
            <a:avLst/>
            <a:gdLst/>
            <a:ahLst/>
            <a:cxnLst/>
            <a:rect r="r" b="b" t="t" l="l"/>
            <a:pathLst>
              <a:path h="2613185" w="10611920">
                <a:moveTo>
                  <a:pt x="0" y="0"/>
                </a:moveTo>
                <a:lnTo>
                  <a:pt x="10611920" y="0"/>
                </a:lnTo>
                <a:lnTo>
                  <a:pt x="10611920" y="2613185"/>
                </a:lnTo>
                <a:lnTo>
                  <a:pt x="0" y="2613185"/>
                </a:lnTo>
                <a:lnTo>
                  <a:pt x="0" y="0"/>
                </a:lnTo>
                <a:close/>
              </a:path>
            </a:pathLst>
          </a:custGeom>
          <a:blipFill>
            <a:blip r:embed="rId2"/>
            <a:stretch>
              <a:fillRect l="0" t="0" r="0" b="0"/>
            </a:stretch>
          </a:blipFill>
        </p:spPr>
      </p:sp>
      <p:sp>
        <p:nvSpPr>
          <p:cNvPr name="Freeform 3" id="3"/>
          <p:cNvSpPr/>
          <p:nvPr/>
        </p:nvSpPr>
        <p:spPr>
          <a:xfrm flipH="false" flipV="false" rot="0">
            <a:off x="1028700" y="4494694"/>
            <a:ext cx="9527212" cy="4763606"/>
          </a:xfrm>
          <a:custGeom>
            <a:avLst/>
            <a:gdLst/>
            <a:ahLst/>
            <a:cxnLst/>
            <a:rect r="r" b="b" t="t" l="l"/>
            <a:pathLst>
              <a:path h="4763606" w="9527212">
                <a:moveTo>
                  <a:pt x="0" y="0"/>
                </a:moveTo>
                <a:lnTo>
                  <a:pt x="9527212" y="0"/>
                </a:lnTo>
                <a:lnTo>
                  <a:pt x="9527212" y="4763606"/>
                </a:lnTo>
                <a:lnTo>
                  <a:pt x="0" y="4763606"/>
                </a:lnTo>
                <a:lnTo>
                  <a:pt x="0" y="0"/>
                </a:lnTo>
                <a:close/>
              </a:path>
            </a:pathLst>
          </a:custGeom>
          <a:blipFill>
            <a:blip r:embed="rId3"/>
            <a:stretch>
              <a:fillRect l="0" t="0" r="0" b="0"/>
            </a:stretch>
          </a:blipFill>
        </p:spPr>
      </p:sp>
      <p:sp>
        <p:nvSpPr>
          <p:cNvPr name="TextBox 4" id="4"/>
          <p:cNvSpPr txBox="true"/>
          <p:nvPr/>
        </p:nvSpPr>
        <p:spPr>
          <a:xfrm rot="0">
            <a:off x="1028700" y="1776493"/>
            <a:ext cx="4683911" cy="1089025"/>
          </a:xfrm>
          <a:prstGeom prst="rect">
            <a:avLst/>
          </a:prstGeom>
        </p:spPr>
        <p:txBody>
          <a:bodyPr anchor="t" rtlCol="false" tIns="0" lIns="0" bIns="0" rIns="0">
            <a:spAutoFit/>
          </a:bodyPr>
          <a:lstStyle/>
          <a:p>
            <a:pPr algn="l" marL="0" indent="0" lvl="0">
              <a:lnSpc>
                <a:spcPts val="8750"/>
              </a:lnSpc>
            </a:pPr>
            <a:r>
              <a:rPr lang="en-US" b="true" sz="7000" i="true">
                <a:solidFill>
                  <a:srgbClr val="000000"/>
                </a:solidFill>
                <a:latin typeface="Cormorant Garamond Bold Italics"/>
                <a:ea typeface="Cormorant Garamond Bold Italics"/>
                <a:cs typeface="Cormorant Garamond Bold Italics"/>
                <a:sym typeface="Cormorant Garamond Bold Italics"/>
              </a:rPr>
              <a:t>Quick History</a:t>
            </a:r>
          </a:p>
        </p:txBody>
      </p:sp>
      <p:sp>
        <p:nvSpPr>
          <p:cNvPr name="TextBox 5" id="5"/>
          <p:cNvSpPr txBox="true"/>
          <p:nvPr/>
        </p:nvSpPr>
        <p:spPr>
          <a:xfrm rot="0">
            <a:off x="12575389" y="6317697"/>
            <a:ext cx="4683911" cy="2193925"/>
          </a:xfrm>
          <a:prstGeom prst="rect">
            <a:avLst/>
          </a:prstGeom>
        </p:spPr>
        <p:txBody>
          <a:bodyPr anchor="t" rtlCol="false" tIns="0" lIns="0" bIns="0" rIns="0">
            <a:spAutoFit/>
          </a:bodyPr>
          <a:lstStyle/>
          <a:p>
            <a:pPr algn="l" marL="0" indent="0" lvl="0">
              <a:lnSpc>
                <a:spcPts val="8750"/>
              </a:lnSpc>
            </a:pPr>
            <a:r>
              <a:rPr lang="en-US" b="true" sz="7000" i="true">
                <a:solidFill>
                  <a:srgbClr val="000000"/>
                </a:solidFill>
                <a:latin typeface="Cormorant Garamond Bold Italics"/>
                <a:ea typeface="Cormorant Garamond Bold Italics"/>
                <a:cs typeface="Cormorant Garamond Bold Italics"/>
                <a:sym typeface="Cormorant Garamond Bold Italics"/>
              </a:rPr>
              <a:t>No Tracking Disable UI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58041" y="1028700"/>
            <a:ext cx="11301259" cy="3842428"/>
          </a:xfrm>
          <a:custGeom>
            <a:avLst/>
            <a:gdLst/>
            <a:ahLst/>
            <a:cxnLst/>
            <a:rect r="r" b="b" t="t" l="l"/>
            <a:pathLst>
              <a:path h="3842428" w="11301259">
                <a:moveTo>
                  <a:pt x="0" y="0"/>
                </a:moveTo>
                <a:lnTo>
                  <a:pt x="11301259" y="0"/>
                </a:lnTo>
                <a:lnTo>
                  <a:pt x="11301259" y="3842428"/>
                </a:lnTo>
                <a:lnTo>
                  <a:pt x="0" y="3842428"/>
                </a:lnTo>
                <a:lnTo>
                  <a:pt x="0" y="0"/>
                </a:lnTo>
                <a:close/>
              </a:path>
            </a:pathLst>
          </a:custGeom>
          <a:blipFill>
            <a:blip r:embed="rId2"/>
            <a:stretch>
              <a:fillRect l="0" t="0" r="0" b="0"/>
            </a:stretch>
          </a:blipFill>
        </p:spPr>
      </p:sp>
      <p:sp>
        <p:nvSpPr>
          <p:cNvPr name="TextBox 3" id="3"/>
          <p:cNvSpPr txBox="true"/>
          <p:nvPr/>
        </p:nvSpPr>
        <p:spPr>
          <a:xfrm rot="0">
            <a:off x="1914183" y="2391114"/>
            <a:ext cx="2620349" cy="1089025"/>
          </a:xfrm>
          <a:prstGeom prst="rect">
            <a:avLst/>
          </a:prstGeom>
        </p:spPr>
        <p:txBody>
          <a:bodyPr anchor="t" rtlCol="false" tIns="0" lIns="0" bIns="0" rIns="0">
            <a:spAutoFit/>
          </a:bodyPr>
          <a:lstStyle/>
          <a:p>
            <a:pPr algn="l" marL="0" indent="0" lvl="0">
              <a:lnSpc>
                <a:spcPts val="8750"/>
              </a:lnSpc>
            </a:pPr>
            <a:r>
              <a:rPr lang="en-US" b="true" sz="7000" i="true">
                <a:solidFill>
                  <a:srgbClr val="000000"/>
                </a:solidFill>
                <a:latin typeface="Cormorant Garamond Bold Italics"/>
                <a:ea typeface="Cormorant Garamond Bold Italics"/>
                <a:cs typeface="Cormorant Garamond Bold Italics"/>
                <a:sym typeface="Cormorant Garamond Bold Italics"/>
              </a:rPr>
              <a:t>History</a:t>
            </a:r>
          </a:p>
        </p:txBody>
      </p:sp>
      <p:sp>
        <p:nvSpPr>
          <p:cNvPr name="Freeform 4" id="4"/>
          <p:cNvSpPr/>
          <p:nvPr/>
        </p:nvSpPr>
        <p:spPr>
          <a:xfrm flipH="false" flipV="false" rot="0">
            <a:off x="5958041" y="6294171"/>
            <a:ext cx="11301259" cy="1271392"/>
          </a:xfrm>
          <a:custGeom>
            <a:avLst/>
            <a:gdLst/>
            <a:ahLst/>
            <a:cxnLst/>
            <a:rect r="r" b="b" t="t" l="l"/>
            <a:pathLst>
              <a:path h="1271392" w="11301259">
                <a:moveTo>
                  <a:pt x="0" y="0"/>
                </a:moveTo>
                <a:lnTo>
                  <a:pt x="11301259" y="0"/>
                </a:lnTo>
                <a:lnTo>
                  <a:pt x="11301259" y="1271391"/>
                </a:lnTo>
                <a:lnTo>
                  <a:pt x="0" y="1271391"/>
                </a:lnTo>
                <a:lnTo>
                  <a:pt x="0" y="0"/>
                </a:lnTo>
                <a:close/>
              </a:path>
            </a:pathLst>
          </a:custGeom>
          <a:blipFill>
            <a:blip r:embed="rId3"/>
            <a:stretch>
              <a:fillRect l="0" t="0" r="0" b="0"/>
            </a:stretch>
          </a:blipFill>
        </p:spPr>
      </p:sp>
      <p:sp>
        <p:nvSpPr>
          <p:cNvPr name="TextBox 5" id="5"/>
          <p:cNvSpPr txBox="true"/>
          <p:nvPr/>
        </p:nvSpPr>
        <p:spPr>
          <a:xfrm rot="0">
            <a:off x="1398293" y="6371067"/>
            <a:ext cx="3652130" cy="1089025"/>
          </a:xfrm>
          <a:prstGeom prst="rect">
            <a:avLst/>
          </a:prstGeom>
        </p:spPr>
        <p:txBody>
          <a:bodyPr anchor="t" rtlCol="false" tIns="0" lIns="0" bIns="0" rIns="0">
            <a:spAutoFit/>
          </a:bodyPr>
          <a:lstStyle/>
          <a:p>
            <a:pPr algn="l" marL="0" indent="0" lvl="0">
              <a:lnSpc>
                <a:spcPts val="8750"/>
              </a:lnSpc>
            </a:pPr>
            <a:r>
              <a:rPr lang="en-US" b="true" sz="7000" i="true">
                <a:solidFill>
                  <a:srgbClr val="000000"/>
                </a:solidFill>
                <a:latin typeface="Cormorant Garamond Bold Italics"/>
                <a:ea typeface="Cormorant Garamond Bold Italics"/>
                <a:cs typeface="Cormorant Garamond Bold Italics"/>
                <a:sym typeface="Cormorant Garamond Bold Italics"/>
              </a:rPr>
              <a:t>Bookmarks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6137" y="3010498"/>
            <a:ext cx="15235725" cy="4266003"/>
          </a:xfrm>
          <a:custGeom>
            <a:avLst/>
            <a:gdLst/>
            <a:ahLst/>
            <a:cxnLst/>
            <a:rect r="r" b="b" t="t" l="l"/>
            <a:pathLst>
              <a:path h="4266003" w="15235725">
                <a:moveTo>
                  <a:pt x="0" y="0"/>
                </a:moveTo>
                <a:lnTo>
                  <a:pt x="15235726" y="0"/>
                </a:lnTo>
                <a:lnTo>
                  <a:pt x="15235726" y="4266004"/>
                </a:lnTo>
                <a:lnTo>
                  <a:pt x="0" y="4266004"/>
                </a:lnTo>
                <a:lnTo>
                  <a:pt x="0" y="0"/>
                </a:lnTo>
                <a:close/>
              </a:path>
            </a:pathLst>
          </a:custGeom>
          <a:blipFill>
            <a:blip r:embed="rId2"/>
            <a:stretch>
              <a:fillRect l="0" t="0" r="0" b="0"/>
            </a:stretch>
          </a:blipFill>
        </p:spPr>
      </p:sp>
      <p:sp>
        <p:nvSpPr>
          <p:cNvPr name="TextBox 3" id="3"/>
          <p:cNvSpPr txBox="true"/>
          <p:nvPr/>
        </p:nvSpPr>
        <p:spPr>
          <a:xfrm rot="0">
            <a:off x="1526137" y="1000125"/>
            <a:ext cx="5500095" cy="1089025"/>
          </a:xfrm>
          <a:prstGeom prst="rect">
            <a:avLst/>
          </a:prstGeom>
        </p:spPr>
        <p:txBody>
          <a:bodyPr anchor="t" rtlCol="false" tIns="0" lIns="0" bIns="0" rIns="0">
            <a:spAutoFit/>
          </a:bodyPr>
          <a:lstStyle/>
          <a:p>
            <a:pPr algn="l" marL="0" indent="0" lvl="0">
              <a:lnSpc>
                <a:spcPts val="8750"/>
              </a:lnSpc>
            </a:pPr>
            <a:r>
              <a:rPr lang="en-US" b="true" sz="7000" i="true">
                <a:solidFill>
                  <a:srgbClr val="000000"/>
                </a:solidFill>
                <a:latin typeface="Cormorant Garamond Bold Italics"/>
                <a:ea typeface="Cormorant Garamond Bold Italics"/>
                <a:cs typeface="Cormorant Garamond Bold Italics"/>
                <a:sym typeface="Cormorant Garamond Bold Italics"/>
              </a:rPr>
              <a:t>Note pad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182390"/>
            <a:ext cx="7328478" cy="3104610"/>
          </a:xfrm>
          <a:custGeom>
            <a:avLst/>
            <a:gdLst/>
            <a:ahLst/>
            <a:cxnLst/>
            <a:rect r="r" b="b" t="t" l="l"/>
            <a:pathLst>
              <a:path h="3104610" w="7328478">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77604" y="2663378"/>
            <a:ext cx="1466396" cy="1239104"/>
          </a:xfrm>
          <a:custGeom>
            <a:avLst/>
            <a:gdLst/>
            <a:ahLst/>
            <a:cxnLst/>
            <a:rect r="r" b="b" t="t" l="l"/>
            <a:pathLst>
              <a:path h="1239104" w="1466396">
                <a:moveTo>
                  <a:pt x="0" y="0"/>
                </a:moveTo>
                <a:lnTo>
                  <a:pt x="1466396" y="0"/>
                </a:lnTo>
                <a:lnTo>
                  <a:pt x="1466396" y="1239105"/>
                </a:lnTo>
                <a:lnTo>
                  <a:pt x="0" y="12391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677604" y="4507857"/>
            <a:ext cx="1466396" cy="1466396"/>
          </a:xfrm>
          <a:custGeom>
            <a:avLst/>
            <a:gdLst/>
            <a:ahLst/>
            <a:cxnLst/>
            <a:rect r="r" b="b" t="t" l="l"/>
            <a:pathLst>
              <a:path h="1466396" w="1466396">
                <a:moveTo>
                  <a:pt x="0" y="0"/>
                </a:moveTo>
                <a:lnTo>
                  <a:pt x="1466396" y="0"/>
                </a:lnTo>
                <a:lnTo>
                  <a:pt x="1466396" y="1466396"/>
                </a:lnTo>
                <a:lnTo>
                  <a:pt x="0" y="1466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55388" y="6551052"/>
            <a:ext cx="1466396" cy="1466396"/>
          </a:xfrm>
          <a:custGeom>
            <a:avLst/>
            <a:gdLst/>
            <a:ahLst/>
            <a:cxnLst/>
            <a:rect r="r" b="b" t="t" l="l"/>
            <a:pathLst>
              <a:path h="1466396" w="1466396">
                <a:moveTo>
                  <a:pt x="0" y="0"/>
                </a:moveTo>
                <a:lnTo>
                  <a:pt x="1466396" y="0"/>
                </a:lnTo>
                <a:lnTo>
                  <a:pt x="1466396" y="1466396"/>
                </a:lnTo>
                <a:lnTo>
                  <a:pt x="0" y="14663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28700" y="895350"/>
            <a:ext cx="7955327" cy="1226820"/>
          </a:xfrm>
          <a:prstGeom prst="rect">
            <a:avLst/>
          </a:prstGeom>
        </p:spPr>
        <p:txBody>
          <a:bodyPr anchor="t" rtlCol="false" tIns="0" lIns="0" bIns="0" rIns="0">
            <a:spAutoFit/>
          </a:bodyPr>
          <a:lstStyle/>
          <a:p>
            <a:pPr algn="l"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Difficulties Faced</a:t>
            </a:r>
          </a:p>
        </p:txBody>
      </p:sp>
      <p:sp>
        <p:nvSpPr>
          <p:cNvPr name="TextBox 7" id="7"/>
          <p:cNvSpPr txBox="true"/>
          <p:nvPr/>
        </p:nvSpPr>
        <p:spPr>
          <a:xfrm rot="0">
            <a:off x="1028700" y="2539553"/>
            <a:ext cx="5320224" cy="2028825"/>
          </a:xfrm>
          <a:prstGeom prst="rect">
            <a:avLst/>
          </a:prstGeom>
        </p:spPr>
        <p:txBody>
          <a:bodyPr anchor="t" rtlCol="false" tIns="0" lIns="0" bIns="0" rIns="0">
            <a:spAutoFit/>
          </a:bodyPr>
          <a:lstStyle/>
          <a:p>
            <a:pPr algn="l" marL="0" indent="0" lvl="0">
              <a:lnSpc>
                <a:spcPts val="4079"/>
              </a:lnSpc>
            </a:pPr>
            <a:r>
              <a:rPr lang="en-US" sz="2400">
                <a:solidFill>
                  <a:srgbClr val="2D3880"/>
                </a:solidFill>
                <a:latin typeface="Glacial Indifference"/>
                <a:ea typeface="Glacial Indifference"/>
                <a:cs typeface="Glacial Indifference"/>
                <a:sym typeface="Glacial Indifference"/>
              </a:rPr>
              <a:t>We encountered several challenges while developing Cipher Net to ensure a seamless and secure browsing experience.</a:t>
            </a:r>
          </a:p>
        </p:txBody>
      </p:sp>
      <p:sp>
        <p:nvSpPr>
          <p:cNvPr name="TextBox 8" id="8"/>
          <p:cNvSpPr txBox="true"/>
          <p:nvPr/>
        </p:nvSpPr>
        <p:spPr>
          <a:xfrm rot="0">
            <a:off x="9676338" y="2921408"/>
            <a:ext cx="7582962" cy="1000125"/>
          </a:xfrm>
          <a:prstGeom prst="rect">
            <a:avLst/>
          </a:prstGeom>
        </p:spPr>
        <p:txBody>
          <a:bodyPr anchor="t" rtlCol="false" tIns="0" lIns="0" bIns="0" rIns="0">
            <a:spAutoFit/>
          </a:bodyPr>
          <a:lstStyle/>
          <a:p>
            <a:pPr algn="l" marL="0" indent="0" lvl="0">
              <a:lnSpc>
                <a:spcPts val="4079"/>
              </a:lnSpc>
            </a:pPr>
            <a:r>
              <a:rPr lang="en-US" sz="2400">
                <a:solidFill>
                  <a:srgbClr val="2D3880"/>
                </a:solidFill>
                <a:latin typeface="Glacial Indifference"/>
                <a:ea typeface="Glacial Indifference"/>
                <a:cs typeface="Glacial Indifference"/>
                <a:sym typeface="Glacial Indifference"/>
              </a:rPr>
              <a:t>Achieving a fast and responsive web browsing experience without compromising functionality.</a:t>
            </a:r>
          </a:p>
        </p:txBody>
      </p:sp>
      <p:sp>
        <p:nvSpPr>
          <p:cNvPr name="TextBox 9" id="9"/>
          <p:cNvSpPr txBox="true"/>
          <p:nvPr/>
        </p:nvSpPr>
        <p:spPr>
          <a:xfrm rot="0">
            <a:off x="9676338" y="2539553"/>
            <a:ext cx="7582962" cy="485775"/>
          </a:xfrm>
          <a:prstGeom prst="rect">
            <a:avLst/>
          </a:prstGeom>
        </p:spPr>
        <p:txBody>
          <a:bodyPr anchor="t" rtlCol="false" tIns="0" lIns="0" bIns="0" rIns="0">
            <a:spAutoFit/>
          </a:bodyPr>
          <a:lstStyle/>
          <a:p>
            <a:pPr algn="l" marL="0" indent="0" lvl="0">
              <a:lnSpc>
                <a:spcPts val="4079"/>
              </a:lnSpc>
            </a:pPr>
            <a:r>
              <a:rPr lang="en-US" b="true" sz="2400">
                <a:solidFill>
                  <a:srgbClr val="2D3880"/>
                </a:solidFill>
                <a:latin typeface="Glacial Indifference Bold"/>
                <a:ea typeface="Glacial Indifference Bold"/>
                <a:cs typeface="Glacial Indifference Bold"/>
                <a:sym typeface="Glacial Indifference Bold"/>
              </a:rPr>
              <a:t>Rendering Web Results with Low Latency</a:t>
            </a:r>
          </a:p>
        </p:txBody>
      </p:sp>
      <p:sp>
        <p:nvSpPr>
          <p:cNvPr name="TextBox 10" id="10"/>
          <p:cNvSpPr txBox="true"/>
          <p:nvPr/>
        </p:nvSpPr>
        <p:spPr>
          <a:xfrm rot="0">
            <a:off x="9676338" y="4670198"/>
            <a:ext cx="7582962" cy="1514475"/>
          </a:xfrm>
          <a:prstGeom prst="rect">
            <a:avLst/>
          </a:prstGeom>
        </p:spPr>
        <p:txBody>
          <a:bodyPr anchor="t" rtlCol="false" tIns="0" lIns="0" bIns="0" rIns="0">
            <a:spAutoFit/>
          </a:bodyPr>
          <a:lstStyle/>
          <a:p>
            <a:pPr algn="l" marL="0" indent="0" lvl="0">
              <a:lnSpc>
                <a:spcPts val="4079"/>
              </a:lnSpc>
            </a:pPr>
            <a:r>
              <a:rPr lang="en-US" sz="2400">
                <a:solidFill>
                  <a:srgbClr val="2D3880"/>
                </a:solidFill>
                <a:latin typeface="Glacial Indifference"/>
                <a:ea typeface="Glacial Indifference"/>
                <a:cs typeface="Glacial Indifference"/>
                <a:sym typeface="Glacial Indifference"/>
              </a:rPr>
              <a:t>Implementing effective mechanisms to block JavaScript selectively while maintaining compatibility with essential features.</a:t>
            </a:r>
          </a:p>
        </p:txBody>
      </p:sp>
      <p:sp>
        <p:nvSpPr>
          <p:cNvPr name="TextBox 11" id="11"/>
          <p:cNvSpPr txBox="true"/>
          <p:nvPr/>
        </p:nvSpPr>
        <p:spPr>
          <a:xfrm rot="0">
            <a:off x="9676338" y="4378733"/>
            <a:ext cx="7582962" cy="41529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D3880"/>
                </a:solidFill>
                <a:latin typeface="Glacial Indifference Bold"/>
                <a:ea typeface="Glacial Indifference Bold"/>
                <a:cs typeface="Glacial Indifference Bold"/>
                <a:sym typeface="Glacial Indifference Bold"/>
              </a:rPr>
              <a:t>Blocking JavaScript of Websites</a:t>
            </a:r>
          </a:p>
        </p:txBody>
      </p:sp>
      <p:sp>
        <p:nvSpPr>
          <p:cNvPr name="TextBox 12" id="12"/>
          <p:cNvSpPr txBox="true"/>
          <p:nvPr/>
        </p:nvSpPr>
        <p:spPr>
          <a:xfrm rot="0">
            <a:off x="9648695" y="6813942"/>
            <a:ext cx="7582962" cy="1000125"/>
          </a:xfrm>
          <a:prstGeom prst="rect">
            <a:avLst/>
          </a:prstGeom>
        </p:spPr>
        <p:txBody>
          <a:bodyPr anchor="t" rtlCol="false" tIns="0" lIns="0" bIns="0" rIns="0">
            <a:spAutoFit/>
          </a:bodyPr>
          <a:lstStyle/>
          <a:p>
            <a:pPr algn="l" marL="0" indent="0" lvl="0">
              <a:lnSpc>
                <a:spcPts val="4079"/>
              </a:lnSpc>
            </a:pPr>
            <a:r>
              <a:rPr lang="en-US" sz="2400">
                <a:solidFill>
                  <a:srgbClr val="2D3880"/>
                </a:solidFill>
                <a:latin typeface="Glacial Indifference"/>
                <a:ea typeface="Glacial Indifference"/>
                <a:cs typeface="Glacial Indifference"/>
                <a:sym typeface="Glacial Indifference"/>
              </a:rPr>
              <a:t>Developing a robust multi-tab functionality while preserving smooth user interaction and performance.</a:t>
            </a:r>
          </a:p>
        </p:txBody>
      </p:sp>
      <p:sp>
        <p:nvSpPr>
          <p:cNvPr name="TextBox 13" id="13"/>
          <p:cNvSpPr txBox="true"/>
          <p:nvPr/>
        </p:nvSpPr>
        <p:spPr>
          <a:xfrm rot="0">
            <a:off x="9648695" y="6522477"/>
            <a:ext cx="7582962" cy="41529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D3880"/>
                </a:solidFill>
                <a:latin typeface="Glacial Indifference Bold"/>
                <a:ea typeface="Glacial Indifference Bold"/>
                <a:cs typeface="Glacial Indifference Bold"/>
                <a:sym typeface="Glacial Indifference Bold"/>
              </a:rPr>
              <a:t>Creating Multiple Tabs in the Same Scene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80269" y="4424817"/>
            <a:ext cx="8096500" cy="1861453"/>
            <a:chOff x="0" y="0"/>
            <a:chExt cx="2132412" cy="490259"/>
          </a:xfrm>
        </p:grpSpPr>
        <p:sp>
          <p:nvSpPr>
            <p:cNvPr name="Freeform 3" id="3"/>
            <p:cNvSpPr/>
            <p:nvPr/>
          </p:nvSpPr>
          <p:spPr>
            <a:xfrm flipH="false" flipV="false" rot="0">
              <a:off x="0" y="0"/>
              <a:ext cx="2132412" cy="490259"/>
            </a:xfrm>
            <a:custGeom>
              <a:avLst/>
              <a:gdLst/>
              <a:ahLst/>
              <a:cxnLst/>
              <a:rect r="r" b="b" t="t" l="l"/>
              <a:pathLst>
                <a:path h="490259" w="2132412">
                  <a:moveTo>
                    <a:pt x="0" y="0"/>
                  </a:moveTo>
                  <a:lnTo>
                    <a:pt x="2132412" y="0"/>
                  </a:lnTo>
                  <a:lnTo>
                    <a:pt x="2132412" y="490259"/>
                  </a:lnTo>
                  <a:lnTo>
                    <a:pt x="0" y="490259"/>
                  </a:lnTo>
                  <a:close/>
                </a:path>
              </a:pathLst>
            </a:custGeom>
            <a:solidFill>
              <a:srgbClr val="ECECF3"/>
            </a:solidFill>
          </p:spPr>
        </p:sp>
        <p:sp>
          <p:nvSpPr>
            <p:cNvPr name="TextBox 4" id="4"/>
            <p:cNvSpPr txBox="true"/>
            <p:nvPr/>
          </p:nvSpPr>
          <p:spPr>
            <a:xfrm>
              <a:off x="0" y="-57150"/>
              <a:ext cx="2132412" cy="547409"/>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8611231" y="6286270"/>
            <a:ext cx="8096500" cy="1861453"/>
            <a:chOff x="0" y="0"/>
            <a:chExt cx="2132412" cy="490259"/>
          </a:xfrm>
        </p:grpSpPr>
        <p:sp>
          <p:nvSpPr>
            <p:cNvPr name="Freeform 6" id="6"/>
            <p:cNvSpPr/>
            <p:nvPr/>
          </p:nvSpPr>
          <p:spPr>
            <a:xfrm flipH="false" flipV="false" rot="0">
              <a:off x="0" y="0"/>
              <a:ext cx="2132412" cy="490259"/>
            </a:xfrm>
            <a:custGeom>
              <a:avLst/>
              <a:gdLst/>
              <a:ahLst/>
              <a:cxnLst/>
              <a:rect r="r" b="b" t="t" l="l"/>
              <a:pathLst>
                <a:path h="490259" w="2132412">
                  <a:moveTo>
                    <a:pt x="0" y="0"/>
                  </a:moveTo>
                  <a:lnTo>
                    <a:pt x="2132412" y="0"/>
                  </a:lnTo>
                  <a:lnTo>
                    <a:pt x="2132412" y="490259"/>
                  </a:lnTo>
                  <a:lnTo>
                    <a:pt x="0" y="490259"/>
                  </a:lnTo>
                  <a:close/>
                </a:path>
              </a:pathLst>
            </a:custGeom>
            <a:solidFill>
              <a:srgbClr val="9D9DE4"/>
            </a:solidFill>
          </p:spPr>
        </p:sp>
        <p:sp>
          <p:nvSpPr>
            <p:cNvPr name="TextBox 7" id="7"/>
            <p:cNvSpPr txBox="true"/>
            <p:nvPr/>
          </p:nvSpPr>
          <p:spPr>
            <a:xfrm>
              <a:off x="0" y="-57150"/>
              <a:ext cx="2132412" cy="547409"/>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false" flipV="true" rot="0">
            <a:off x="0" y="23130"/>
            <a:ext cx="5372897" cy="2276154"/>
          </a:xfrm>
          <a:custGeom>
            <a:avLst/>
            <a:gdLst/>
            <a:ahLst/>
            <a:cxnLst/>
            <a:rect r="r" b="b" t="t" l="l"/>
            <a:pathLst>
              <a:path h="2276154" w="5372897">
                <a:moveTo>
                  <a:pt x="0" y="2276155"/>
                </a:moveTo>
                <a:lnTo>
                  <a:pt x="5372897" y="2276155"/>
                </a:lnTo>
                <a:lnTo>
                  <a:pt x="5372897" y="0"/>
                </a:lnTo>
                <a:lnTo>
                  <a:pt x="0" y="0"/>
                </a:lnTo>
                <a:lnTo>
                  <a:pt x="0" y="227615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true" flipV="true" rot="0">
            <a:off x="12915103" y="23731"/>
            <a:ext cx="5372897" cy="2276154"/>
          </a:xfrm>
          <a:custGeom>
            <a:avLst/>
            <a:gdLst/>
            <a:ahLst/>
            <a:cxnLst/>
            <a:rect r="r" b="b" t="t" l="l"/>
            <a:pathLst>
              <a:path h="2276154" w="5372897">
                <a:moveTo>
                  <a:pt x="5372897" y="2276155"/>
                </a:moveTo>
                <a:lnTo>
                  <a:pt x="0" y="2276155"/>
                </a:lnTo>
                <a:lnTo>
                  <a:pt x="0" y="0"/>
                </a:lnTo>
                <a:lnTo>
                  <a:pt x="5372897" y="0"/>
                </a:lnTo>
                <a:lnTo>
                  <a:pt x="5372897" y="227615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4064725" y="895350"/>
            <a:ext cx="10196150"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Future Scope</a:t>
            </a:r>
          </a:p>
        </p:txBody>
      </p:sp>
      <p:sp>
        <p:nvSpPr>
          <p:cNvPr name="TextBox 11" id="11"/>
          <p:cNvSpPr txBox="true"/>
          <p:nvPr/>
        </p:nvSpPr>
        <p:spPr>
          <a:xfrm rot="0">
            <a:off x="3662045" y="2242736"/>
            <a:ext cx="11022113" cy="8343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2D3880"/>
                </a:solidFill>
                <a:latin typeface="Glacial Indifference"/>
                <a:ea typeface="Glacial Indifference"/>
                <a:cs typeface="Glacial Indifference"/>
                <a:sym typeface="Glacial Indifference"/>
              </a:rPr>
              <a:t>Cipher Net aims to evolve beyond its current functionalities by incorporating advanced features and extending its platform.</a:t>
            </a:r>
          </a:p>
        </p:txBody>
      </p:sp>
      <p:grpSp>
        <p:nvGrpSpPr>
          <p:cNvPr name="Group 12" id="12"/>
          <p:cNvGrpSpPr/>
          <p:nvPr/>
        </p:nvGrpSpPr>
        <p:grpSpPr>
          <a:xfrm rot="0">
            <a:off x="1904818" y="4710259"/>
            <a:ext cx="7409802" cy="1290569"/>
            <a:chOff x="0" y="0"/>
            <a:chExt cx="9879737" cy="1720759"/>
          </a:xfrm>
        </p:grpSpPr>
        <p:sp>
          <p:nvSpPr>
            <p:cNvPr name="TextBox 13" id="13"/>
            <p:cNvSpPr txBox="true"/>
            <p:nvPr/>
          </p:nvSpPr>
          <p:spPr>
            <a:xfrm rot="0">
              <a:off x="0" y="-57150"/>
              <a:ext cx="9879737" cy="53467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D3880"/>
                  </a:solidFill>
                  <a:latin typeface="Glacial Indifference Bold"/>
                  <a:ea typeface="Glacial Indifference Bold"/>
                  <a:cs typeface="Glacial Indifference Bold"/>
                  <a:sym typeface="Glacial Indifference Bold"/>
                </a:rPr>
                <a:t>Login Feature for Users</a:t>
              </a:r>
            </a:p>
          </p:txBody>
        </p:sp>
        <p:sp>
          <p:nvSpPr>
            <p:cNvPr name="TextBox 14" id="14"/>
            <p:cNvSpPr txBox="true"/>
            <p:nvPr/>
          </p:nvSpPr>
          <p:spPr>
            <a:xfrm rot="0">
              <a:off x="0" y="627289"/>
              <a:ext cx="9879737" cy="109347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2D3880"/>
                  </a:solidFill>
                  <a:latin typeface="Glacial Indifference"/>
                  <a:ea typeface="Glacial Indifference"/>
                  <a:cs typeface="Glacial Indifference"/>
                  <a:sym typeface="Glacial Indifference"/>
                </a:rPr>
                <a:t>A secure login system will enable personalized user experiences and data synchronization.</a:t>
              </a:r>
            </a:p>
          </p:txBody>
        </p:sp>
      </p:grpSp>
      <p:grpSp>
        <p:nvGrpSpPr>
          <p:cNvPr name="Group 15" id="15"/>
          <p:cNvGrpSpPr/>
          <p:nvPr/>
        </p:nvGrpSpPr>
        <p:grpSpPr>
          <a:xfrm rot="0">
            <a:off x="8859642" y="6571712"/>
            <a:ext cx="7599678" cy="1290569"/>
            <a:chOff x="0" y="0"/>
            <a:chExt cx="10132905" cy="1720759"/>
          </a:xfrm>
        </p:grpSpPr>
        <p:sp>
          <p:nvSpPr>
            <p:cNvPr name="TextBox 16" id="16"/>
            <p:cNvSpPr txBox="true"/>
            <p:nvPr/>
          </p:nvSpPr>
          <p:spPr>
            <a:xfrm rot="0">
              <a:off x="0" y="-57150"/>
              <a:ext cx="10132905" cy="53467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D3880"/>
                  </a:solidFill>
                  <a:latin typeface="Glacial Indifference Bold"/>
                  <a:ea typeface="Glacial Indifference Bold"/>
                  <a:cs typeface="Glacial Indifference Bold"/>
                  <a:sym typeface="Glacial Indifference Bold"/>
                </a:rPr>
                <a:t>Mobile Application Extension</a:t>
              </a:r>
            </a:p>
          </p:txBody>
        </p:sp>
        <p:sp>
          <p:nvSpPr>
            <p:cNvPr name="TextBox 17" id="17"/>
            <p:cNvSpPr txBox="true"/>
            <p:nvPr/>
          </p:nvSpPr>
          <p:spPr>
            <a:xfrm rot="0">
              <a:off x="0" y="627289"/>
              <a:ext cx="10132905" cy="109347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2D3880"/>
                  </a:solidFill>
                  <a:latin typeface="Glacial Indifference"/>
                  <a:ea typeface="Glacial Indifference"/>
                  <a:cs typeface="Glacial Indifference"/>
                  <a:sym typeface="Glacial Indifference"/>
                </a:rPr>
                <a:t>Cipher Net will be developed into a mobile app, providing a seamless browsing experience across devices.</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3066628" cy="10287000"/>
          </a:xfrm>
          <a:custGeom>
            <a:avLst/>
            <a:gdLst/>
            <a:ahLst/>
            <a:cxnLst/>
            <a:rect r="r" b="b" t="t" l="l"/>
            <a:pathLst>
              <a:path h="10287000" w="13066628">
                <a:moveTo>
                  <a:pt x="0" y="0"/>
                </a:moveTo>
                <a:lnTo>
                  <a:pt x="13066628" y="0"/>
                </a:lnTo>
                <a:lnTo>
                  <a:pt x="13066628"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144000" y="5419727"/>
            <a:ext cx="8115300" cy="2066729"/>
          </a:xfrm>
          <a:prstGeom prst="rect">
            <a:avLst/>
          </a:prstGeom>
        </p:spPr>
        <p:txBody>
          <a:bodyPr anchor="t" rtlCol="false" tIns="0" lIns="0" bIns="0" rIns="0">
            <a:spAutoFit/>
          </a:bodyPr>
          <a:lstStyle/>
          <a:p>
            <a:pPr algn="l" marL="0" indent="0" lvl="0">
              <a:lnSpc>
                <a:spcPts val="16810"/>
              </a:lnSpc>
            </a:pPr>
            <a:r>
              <a:rPr lang="en-US" b="true" sz="12007" i="true">
                <a:solidFill>
                  <a:srgbClr val="2D3880"/>
                </a:solidFill>
                <a:latin typeface="Cormorant Garamond Bold Italics"/>
                <a:ea typeface="Cormorant Garamond Bold Italics"/>
                <a:cs typeface="Cormorant Garamond Bold Italics"/>
                <a:sym typeface="Cormorant Garamond Bold Italics"/>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628477"/>
            <a:chOff x="0" y="0"/>
            <a:chExt cx="24384000" cy="4837969"/>
          </a:xfrm>
        </p:grpSpPr>
        <p:pic>
          <p:nvPicPr>
            <p:cNvPr name="Picture 3" id="3"/>
            <p:cNvPicPr>
              <a:picLocks noChangeAspect="true"/>
            </p:cNvPicPr>
            <p:nvPr/>
          </p:nvPicPr>
          <p:blipFill>
            <a:blip r:embed="rId2"/>
            <a:srcRect l="0" t="49127" r="0" b="21092"/>
            <a:stretch>
              <a:fillRect/>
            </a:stretch>
          </p:blipFill>
          <p:spPr>
            <a:xfrm flipH="false" flipV="false">
              <a:off x="0" y="0"/>
              <a:ext cx="24384000" cy="4837969"/>
            </a:xfrm>
            <a:prstGeom prst="rect">
              <a:avLst/>
            </a:prstGeom>
          </p:spPr>
        </p:pic>
      </p:grpSp>
      <p:grpSp>
        <p:nvGrpSpPr>
          <p:cNvPr name="Group 4" id="4"/>
          <p:cNvGrpSpPr/>
          <p:nvPr/>
        </p:nvGrpSpPr>
        <p:grpSpPr>
          <a:xfrm rot="0">
            <a:off x="1028700" y="4025988"/>
            <a:ext cx="16230600" cy="5232312"/>
            <a:chOff x="0" y="0"/>
            <a:chExt cx="4274726" cy="1378058"/>
          </a:xfrm>
        </p:grpSpPr>
        <p:sp>
          <p:nvSpPr>
            <p:cNvPr name="Freeform 5" id="5"/>
            <p:cNvSpPr/>
            <p:nvPr/>
          </p:nvSpPr>
          <p:spPr>
            <a:xfrm flipH="false" flipV="false" rot="0">
              <a:off x="0" y="0"/>
              <a:ext cx="4274726" cy="1378058"/>
            </a:xfrm>
            <a:custGeom>
              <a:avLst/>
              <a:gdLst/>
              <a:ahLst/>
              <a:cxnLst/>
              <a:rect r="r" b="b" t="t" l="l"/>
              <a:pathLst>
                <a:path h="1378058" w="4274726">
                  <a:moveTo>
                    <a:pt x="0" y="0"/>
                  </a:moveTo>
                  <a:lnTo>
                    <a:pt x="4274726" y="0"/>
                  </a:lnTo>
                  <a:lnTo>
                    <a:pt x="4274726" y="1378058"/>
                  </a:lnTo>
                  <a:lnTo>
                    <a:pt x="0" y="1378058"/>
                  </a:lnTo>
                  <a:close/>
                </a:path>
              </a:pathLst>
            </a:custGeom>
            <a:solidFill>
              <a:srgbClr val="ECECF3"/>
            </a:solidFill>
          </p:spPr>
        </p:sp>
        <p:sp>
          <p:nvSpPr>
            <p:cNvPr name="TextBox 6" id="6"/>
            <p:cNvSpPr txBox="true"/>
            <p:nvPr/>
          </p:nvSpPr>
          <p:spPr>
            <a:xfrm>
              <a:off x="0" y="-47625"/>
              <a:ext cx="4274726" cy="1425683"/>
            </a:xfrm>
            <a:prstGeom prst="rect">
              <a:avLst/>
            </a:prstGeom>
          </p:spPr>
          <p:txBody>
            <a:bodyPr anchor="ctr" rtlCol="false" tIns="50800" lIns="50800" bIns="50800" rIns="50800"/>
            <a:lstStyle/>
            <a:p>
              <a:pPr algn="ctr">
                <a:lnSpc>
                  <a:spcPts val="3012"/>
                </a:lnSpc>
              </a:pPr>
            </a:p>
          </p:txBody>
        </p:sp>
      </p:grpSp>
      <p:sp>
        <p:nvSpPr>
          <p:cNvPr name="TextBox 7" id="7"/>
          <p:cNvSpPr txBox="true"/>
          <p:nvPr/>
        </p:nvSpPr>
        <p:spPr>
          <a:xfrm rot="0">
            <a:off x="3164256" y="5294855"/>
            <a:ext cx="11959488" cy="3777614"/>
          </a:xfrm>
          <a:prstGeom prst="rect">
            <a:avLst/>
          </a:prstGeom>
        </p:spPr>
        <p:txBody>
          <a:bodyPr anchor="t" rtlCol="false" tIns="0" lIns="0" bIns="0" rIns="0">
            <a:spAutoFit/>
          </a:bodyPr>
          <a:lstStyle/>
          <a:p>
            <a:pPr algn="ctr">
              <a:lnSpc>
                <a:spcPts val="7560"/>
              </a:lnSpc>
            </a:pPr>
            <a:r>
              <a:rPr lang="en-US" sz="5400" b="true">
                <a:solidFill>
                  <a:srgbClr val="2D3880"/>
                </a:solidFill>
                <a:latin typeface="Glacial Indifference Bold"/>
                <a:ea typeface="Glacial Indifference Bold"/>
                <a:cs typeface="Glacial Indifference Bold"/>
                <a:sym typeface="Glacial Indifference Bold"/>
              </a:rPr>
              <a:t>Het Patel (002624454)</a:t>
            </a:r>
          </a:p>
          <a:p>
            <a:pPr algn="ctr">
              <a:lnSpc>
                <a:spcPts val="7560"/>
              </a:lnSpc>
            </a:pPr>
            <a:r>
              <a:rPr lang="en-US" sz="5400" b="true">
                <a:solidFill>
                  <a:srgbClr val="2D3880"/>
                </a:solidFill>
                <a:latin typeface="Glacial Indifference Bold"/>
                <a:ea typeface="Glacial Indifference Bold"/>
                <a:cs typeface="Glacial Indifference Bold"/>
                <a:sym typeface="Glacial Indifference Bold"/>
              </a:rPr>
              <a:t>Jay Parekh (002642830)</a:t>
            </a:r>
          </a:p>
          <a:p>
            <a:pPr algn="ctr">
              <a:lnSpc>
                <a:spcPts val="7560"/>
              </a:lnSpc>
            </a:pPr>
            <a:r>
              <a:rPr lang="en-US" sz="5400" b="true">
                <a:solidFill>
                  <a:srgbClr val="2D3880"/>
                </a:solidFill>
                <a:latin typeface="Glacial Indifference Bold"/>
                <a:ea typeface="Glacial Indifference Bold"/>
                <a:cs typeface="Glacial Indifference Bold"/>
                <a:sym typeface="Glacial Indifference Bold"/>
              </a:rPr>
              <a:t>Ronak Mahidharia (002624454)</a:t>
            </a:r>
          </a:p>
          <a:p>
            <a:pPr algn="ctr" marL="0" indent="0" lvl="0">
              <a:lnSpc>
                <a:spcPts val="7560"/>
              </a:lnSpc>
              <a:spcBef>
                <a:spcPct val="0"/>
              </a:spcBef>
            </a:pPr>
            <a:r>
              <a:rPr lang="en-US" b="true" sz="5400">
                <a:solidFill>
                  <a:srgbClr val="2D3880"/>
                </a:solidFill>
                <a:latin typeface="Glacial Indifference Bold"/>
                <a:ea typeface="Glacial Indifference Bold"/>
                <a:cs typeface="Glacial Indifference Bold"/>
                <a:sym typeface="Glacial Indifference Bold"/>
              </a:rPr>
              <a:t>Sai Suraj Suravajhala (002624454)</a:t>
            </a:r>
          </a:p>
        </p:txBody>
      </p:sp>
      <p:sp>
        <p:nvSpPr>
          <p:cNvPr name="TextBox 8" id="8"/>
          <p:cNvSpPr txBox="true"/>
          <p:nvPr/>
        </p:nvSpPr>
        <p:spPr>
          <a:xfrm rot="0">
            <a:off x="3164256" y="4223386"/>
            <a:ext cx="11959488" cy="920114"/>
          </a:xfrm>
          <a:prstGeom prst="rect">
            <a:avLst/>
          </a:prstGeom>
        </p:spPr>
        <p:txBody>
          <a:bodyPr anchor="t" rtlCol="false" tIns="0" lIns="0" bIns="0" rIns="0">
            <a:spAutoFit/>
          </a:bodyPr>
          <a:lstStyle/>
          <a:p>
            <a:pPr algn="ctr" marL="0" indent="0" lvl="0">
              <a:lnSpc>
                <a:spcPts val="7560"/>
              </a:lnSpc>
              <a:spcBef>
                <a:spcPct val="0"/>
              </a:spcBef>
            </a:pPr>
            <a:r>
              <a:rPr lang="en-US" b="true" sz="5400" i="true">
                <a:solidFill>
                  <a:srgbClr val="2D3880"/>
                </a:solidFill>
                <a:latin typeface="Cormorant Garamond Bold Italics"/>
                <a:ea typeface="Cormorant Garamond Bold Italics"/>
                <a:cs typeface="Cormorant Garamond Bold Italics"/>
                <a:sym typeface="Cormorant Garamond Bold Italics"/>
              </a:rPr>
              <a:t>Presented By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5796756"/>
            <a:ext cx="5703543" cy="4490244"/>
          </a:xfrm>
          <a:custGeom>
            <a:avLst/>
            <a:gdLst/>
            <a:ahLst/>
            <a:cxnLst/>
            <a:rect r="r" b="b" t="t" l="l"/>
            <a:pathLst>
              <a:path h="4490244" w="5703543">
                <a:moveTo>
                  <a:pt x="0" y="4490244"/>
                </a:moveTo>
                <a:lnTo>
                  <a:pt x="5703543" y="4490244"/>
                </a:lnTo>
                <a:lnTo>
                  <a:pt x="5703543" y="0"/>
                </a:lnTo>
                <a:lnTo>
                  <a:pt x="0" y="0"/>
                </a:lnTo>
                <a:lnTo>
                  <a:pt x="0" y="44902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587794" y="6483050"/>
            <a:ext cx="3700206" cy="3803950"/>
          </a:xfrm>
          <a:custGeom>
            <a:avLst/>
            <a:gdLst/>
            <a:ahLst/>
            <a:cxnLst/>
            <a:rect r="r" b="b" t="t" l="l"/>
            <a:pathLst>
              <a:path h="3803950" w="3700206">
                <a:moveTo>
                  <a:pt x="0" y="0"/>
                </a:moveTo>
                <a:lnTo>
                  <a:pt x="3700206" y="0"/>
                </a:lnTo>
                <a:lnTo>
                  <a:pt x="3700206"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786379" y="895350"/>
            <a:ext cx="12715243"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Agenda Overview</a:t>
            </a:r>
          </a:p>
        </p:txBody>
      </p:sp>
      <p:grpSp>
        <p:nvGrpSpPr>
          <p:cNvPr name="Group 5" id="5"/>
          <p:cNvGrpSpPr/>
          <p:nvPr/>
        </p:nvGrpSpPr>
        <p:grpSpPr>
          <a:xfrm rot="0">
            <a:off x="2786379" y="3029301"/>
            <a:ext cx="842787" cy="84278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01</a:t>
              </a:r>
            </a:p>
          </p:txBody>
        </p:sp>
      </p:grpSp>
      <p:grpSp>
        <p:nvGrpSpPr>
          <p:cNvPr name="Group 8" id="8"/>
          <p:cNvGrpSpPr/>
          <p:nvPr/>
        </p:nvGrpSpPr>
        <p:grpSpPr>
          <a:xfrm rot="0">
            <a:off x="2786379" y="4157838"/>
            <a:ext cx="842787" cy="84278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02</a:t>
              </a:r>
            </a:p>
          </p:txBody>
        </p:sp>
      </p:grpSp>
      <p:grpSp>
        <p:nvGrpSpPr>
          <p:cNvPr name="Group 11" id="11"/>
          <p:cNvGrpSpPr/>
          <p:nvPr/>
        </p:nvGrpSpPr>
        <p:grpSpPr>
          <a:xfrm rot="0">
            <a:off x="2786379" y="5286375"/>
            <a:ext cx="842787" cy="84278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03</a:t>
              </a:r>
            </a:p>
          </p:txBody>
        </p:sp>
      </p:grpSp>
      <p:grpSp>
        <p:nvGrpSpPr>
          <p:cNvPr name="Group 14" id="14"/>
          <p:cNvGrpSpPr/>
          <p:nvPr/>
        </p:nvGrpSpPr>
        <p:grpSpPr>
          <a:xfrm rot="0">
            <a:off x="2786379" y="6414912"/>
            <a:ext cx="842787" cy="84278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04</a:t>
              </a:r>
            </a:p>
          </p:txBody>
        </p:sp>
      </p:grpSp>
      <p:grpSp>
        <p:nvGrpSpPr>
          <p:cNvPr name="Group 17" id="17"/>
          <p:cNvGrpSpPr/>
          <p:nvPr/>
        </p:nvGrpSpPr>
        <p:grpSpPr>
          <a:xfrm rot="0">
            <a:off x="9494202" y="3029301"/>
            <a:ext cx="842787" cy="84278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05</a:t>
              </a:r>
            </a:p>
          </p:txBody>
        </p:sp>
      </p:grpSp>
      <p:grpSp>
        <p:nvGrpSpPr>
          <p:cNvPr name="Group 20" id="20"/>
          <p:cNvGrpSpPr/>
          <p:nvPr/>
        </p:nvGrpSpPr>
        <p:grpSpPr>
          <a:xfrm rot="0">
            <a:off x="9494202" y="4157838"/>
            <a:ext cx="842787" cy="84278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06</a:t>
              </a:r>
            </a:p>
          </p:txBody>
        </p:sp>
      </p:grpSp>
      <p:grpSp>
        <p:nvGrpSpPr>
          <p:cNvPr name="Group 23" id="23"/>
          <p:cNvGrpSpPr/>
          <p:nvPr/>
        </p:nvGrpSpPr>
        <p:grpSpPr>
          <a:xfrm rot="0">
            <a:off x="9494202" y="5286375"/>
            <a:ext cx="842787" cy="84278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07</a:t>
              </a:r>
            </a:p>
          </p:txBody>
        </p:sp>
      </p:grpSp>
      <p:grpSp>
        <p:nvGrpSpPr>
          <p:cNvPr name="Group 26" id="26"/>
          <p:cNvGrpSpPr/>
          <p:nvPr/>
        </p:nvGrpSpPr>
        <p:grpSpPr>
          <a:xfrm rot="0">
            <a:off x="9494202" y="6414912"/>
            <a:ext cx="842787" cy="84278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D3880"/>
            </a:solidFill>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3920"/>
                </a:lnSpc>
              </a:pPr>
              <a:r>
                <a:rPr lang="en-US" sz="2800">
                  <a:solidFill>
                    <a:srgbClr val="FFFFFF"/>
                  </a:solidFill>
                  <a:latin typeface="Glacial Indifference"/>
                  <a:ea typeface="Glacial Indifference"/>
                  <a:cs typeface="Glacial Indifference"/>
                  <a:sym typeface="Glacial Indifference"/>
                </a:rPr>
                <a:t>08</a:t>
              </a:r>
            </a:p>
          </p:txBody>
        </p:sp>
      </p:grpSp>
      <p:sp>
        <p:nvSpPr>
          <p:cNvPr name="TextBox 29" id="29"/>
          <p:cNvSpPr txBox="true"/>
          <p:nvPr/>
        </p:nvSpPr>
        <p:spPr>
          <a:xfrm rot="0">
            <a:off x="3837582" y="3164945"/>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Purpose</a:t>
            </a:r>
          </a:p>
        </p:txBody>
      </p:sp>
      <p:sp>
        <p:nvSpPr>
          <p:cNvPr name="TextBox 30" id="30"/>
          <p:cNvSpPr txBox="true"/>
          <p:nvPr/>
        </p:nvSpPr>
        <p:spPr>
          <a:xfrm rot="0">
            <a:off x="3837582" y="4293482"/>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Features</a:t>
            </a:r>
          </a:p>
        </p:txBody>
      </p:sp>
      <p:sp>
        <p:nvSpPr>
          <p:cNvPr name="TextBox 31" id="31"/>
          <p:cNvSpPr txBox="true"/>
          <p:nvPr/>
        </p:nvSpPr>
        <p:spPr>
          <a:xfrm rot="0">
            <a:off x="3837582" y="5417431"/>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Contributions</a:t>
            </a:r>
          </a:p>
        </p:txBody>
      </p:sp>
      <p:sp>
        <p:nvSpPr>
          <p:cNvPr name="TextBox 32" id="32"/>
          <p:cNvSpPr txBox="true"/>
          <p:nvPr/>
        </p:nvSpPr>
        <p:spPr>
          <a:xfrm rot="0">
            <a:off x="3837582" y="6541381"/>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Tech Stack</a:t>
            </a:r>
          </a:p>
        </p:txBody>
      </p:sp>
      <p:sp>
        <p:nvSpPr>
          <p:cNvPr name="TextBox 33" id="33"/>
          <p:cNvSpPr txBox="true"/>
          <p:nvPr/>
        </p:nvSpPr>
        <p:spPr>
          <a:xfrm rot="0">
            <a:off x="10546539" y="3153197"/>
            <a:ext cx="4955083"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Flow Diagram</a:t>
            </a:r>
          </a:p>
        </p:txBody>
      </p:sp>
      <p:sp>
        <p:nvSpPr>
          <p:cNvPr name="TextBox 34" id="34"/>
          <p:cNvSpPr txBox="true"/>
          <p:nvPr/>
        </p:nvSpPr>
        <p:spPr>
          <a:xfrm rot="0">
            <a:off x="10545406" y="4293482"/>
            <a:ext cx="4956216"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Tools Used</a:t>
            </a:r>
          </a:p>
        </p:txBody>
      </p:sp>
      <p:sp>
        <p:nvSpPr>
          <p:cNvPr name="TextBox 35" id="35"/>
          <p:cNvSpPr txBox="true"/>
          <p:nvPr/>
        </p:nvSpPr>
        <p:spPr>
          <a:xfrm rot="0">
            <a:off x="10545406" y="5422019"/>
            <a:ext cx="4956216"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Difficulties Faced</a:t>
            </a:r>
          </a:p>
        </p:txBody>
      </p:sp>
      <p:sp>
        <p:nvSpPr>
          <p:cNvPr name="TextBox 36" id="36"/>
          <p:cNvSpPr txBox="true"/>
          <p:nvPr/>
        </p:nvSpPr>
        <p:spPr>
          <a:xfrm rot="0">
            <a:off x="10545406" y="6538808"/>
            <a:ext cx="4956216" cy="537845"/>
          </a:xfrm>
          <a:prstGeom prst="rect">
            <a:avLst/>
          </a:prstGeom>
        </p:spPr>
        <p:txBody>
          <a:bodyPr anchor="t" rtlCol="false" tIns="0" lIns="0" bIns="0" rIns="0">
            <a:spAutoFit/>
          </a:bodyPr>
          <a:lstStyle/>
          <a:p>
            <a:pPr algn="l">
              <a:lnSpc>
                <a:spcPts val="4480"/>
              </a:lnSpc>
            </a:pPr>
            <a:r>
              <a:rPr lang="en-US" sz="3200">
                <a:solidFill>
                  <a:srgbClr val="2D3880"/>
                </a:solidFill>
                <a:latin typeface="Glacial Indifference"/>
                <a:ea typeface="Glacial Indifference"/>
                <a:cs typeface="Glacial Indifference"/>
                <a:sym typeface="Glacial Indifference"/>
              </a:rPr>
              <a:t>Future Scope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325420" y="0"/>
            <a:ext cx="9962580" cy="10287000"/>
            <a:chOff x="0" y="0"/>
            <a:chExt cx="13283440" cy="13716000"/>
          </a:xfrm>
        </p:grpSpPr>
        <p:pic>
          <p:nvPicPr>
            <p:cNvPr name="Picture 3" id="3"/>
            <p:cNvPicPr>
              <a:picLocks noChangeAspect="true"/>
            </p:cNvPicPr>
            <p:nvPr/>
          </p:nvPicPr>
          <p:blipFill>
            <a:blip r:embed="rId2"/>
            <a:srcRect l="17798" t="0" r="17798" b="0"/>
            <a:stretch>
              <a:fillRect/>
            </a:stretch>
          </p:blipFill>
          <p:spPr>
            <a:xfrm flipH="false" flipV="false">
              <a:off x="0" y="0"/>
              <a:ext cx="13283440" cy="13716000"/>
            </a:xfrm>
            <a:prstGeom prst="rect">
              <a:avLst/>
            </a:prstGeom>
          </p:spPr>
        </p:pic>
      </p:grpSp>
      <p:sp>
        <p:nvSpPr>
          <p:cNvPr name="Freeform 4" id="4"/>
          <p:cNvSpPr/>
          <p:nvPr/>
        </p:nvSpPr>
        <p:spPr>
          <a:xfrm flipH="false" flipV="false" rot="0">
            <a:off x="13144500"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28700" y="990600"/>
            <a:ext cx="5520700" cy="1135380"/>
          </a:xfrm>
          <a:prstGeom prst="rect">
            <a:avLst/>
          </a:prstGeom>
        </p:spPr>
        <p:txBody>
          <a:bodyPr anchor="t" rtlCol="false" tIns="0" lIns="0" bIns="0" rIns="0">
            <a:spAutoFit/>
          </a:bodyPr>
          <a:lstStyle/>
          <a:p>
            <a:pPr algn="l" marL="0" indent="0" lvl="0">
              <a:lnSpc>
                <a:spcPts val="9000"/>
              </a:lnSpc>
            </a:pPr>
            <a:r>
              <a:rPr lang="en-US" b="true" sz="7200" i="true">
                <a:solidFill>
                  <a:srgbClr val="2D3880"/>
                </a:solidFill>
                <a:latin typeface="Cormorant Garamond Bold Italics"/>
                <a:ea typeface="Cormorant Garamond Bold Italics"/>
                <a:cs typeface="Cormorant Garamond Bold Italics"/>
                <a:sym typeface="Cormorant Garamond Bold Italics"/>
              </a:rPr>
              <a:t>Purpose</a:t>
            </a:r>
          </a:p>
        </p:txBody>
      </p:sp>
      <p:sp>
        <p:nvSpPr>
          <p:cNvPr name="TextBox 6" id="6"/>
          <p:cNvSpPr txBox="true"/>
          <p:nvPr/>
        </p:nvSpPr>
        <p:spPr>
          <a:xfrm rot="0">
            <a:off x="1028700" y="2558415"/>
            <a:ext cx="7114797" cy="2028825"/>
          </a:xfrm>
          <a:prstGeom prst="rect">
            <a:avLst/>
          </a:prstGeom>
        </p:spPr>
        <p:txBody>
          <a:bodyPr anchor="t" rtlCol="false" tIns="0" lIns="0" bIns="0" rIns="0">
            <a:spAutoFit/>
          </a:bodyPr>
          <a:lstStyle/>
          <a:p>
            <a:pPr algn="l" marL="0" indent="0" lvl="0">
              <a:lnSpc>
                <a:spcPts val="4079"/>
              </a:lnSpc>
            </a:pPr>
            <a:r>
              <a:rPr lang="en-US" sz="2400">
                <a:solidFill>
                  <a:srgbClr val="2D3880"/>
                </a:solidFill>
                <a:latin typeface="Glacial Indifference"/>
                <a:ea typeface="Glacial Indifference"/>
                <a:cs typeface="Glacial Indifference"/>
                <a:sym typeface="Glacial Indifference"/>
              </a:rPr>
              <a:t>Mainstream web browsers often undermine user privacy by engaging in unsolicited data collection and website tracking, compromising the security and trust of users. </a:t>
            </a:r>
          </a:p>
        </p:txBody>
      </p:sp>
      <p:sp>
        <p:nvSpPr>
          <p:cNvPr name="TextBox 7" id="7"/>
          <p:cNvSpPr txBox="true"/>
          <p:nvPr/>
        </p:nvSpPr>
        <p:spPr>
          <a:xfrm rot="0">
            <a:off x="1028700" y="5019675"/>
            <a:ext cx="7114797" cy="3571875"/>
          </a:xfrm>
          <a:prstGeom prst="rect">
            <a:avLst/>
          </a:prstGeom>
        </p:spPr>
        <p:txBody>
          <a:bodyPr anchor="t" rtlCol="false" tIns="0" lIns="0" bIns="0" rIns="0">
            <a:spAutoFit/>
          </a:bodyPr>
          <a:lstStyle/>
          <a:p>
            <a:pPr algn="l" marL="0" indent="0" lvl="0">
              <a:lnSpc>
                <a:spcPts val="4079"/>
              </a:lnSpc>
            </a:pPr>
            <a:r>
              <a:rPr lang="en-US" sz="2400">
                <a:solidFill>
                  <a:srgbClr val="2D3880"/>
                </a:solidFill>
                <a:latin typeface="Glacial Indifference"/>
                <a:ea typeface="Glacial Indifference"/>
                <a:cs typeface="Glacial Indifference"/>
                <a:sym typeface="Glacial Indifference"/>
              </a:rPr>
              <a:t>Our project, Cipher Net, aims to redefine online privacy by creating a browser that empowers users with complete control over their digital footprint. By prioritizing transparency and eliminating tracking mechanisms, we enable individuals to browse securely and confidently without worrying about intrusive surveillance or data misuse.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182390"/>
            <a:ext cx="7328478" cy="3104610"/>
          </a:xfrm>
          <a:custGeom>
            <a:avLst/>
            <a:gdLst/>
            <a:ahLst/>
            <a:cxnLst/>
            <a:rect r="r" b="b" t="t" l="l"/>
            <a:pathLst>
              <a:path h="3104610" w="7328478">
                <a:moveTo>
                  <a:pt x="0" y="0"/>
                </a:moveTo>
                <a:lnTo>
                  <a:pt x="7328478" y="0"/>
                </a:lnTo>
                <a:lnTo>
                  <a:pt x="7328478" y="3104610"/>
                </a:lnTo>
                <a:lnTo>
                  <a:pt x="0" y="31046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77604" y="2663378"/>
            <a:ext cx="1466396" cy="1239104"/>
          </a:xfrm>
          <a:custGeom>
            <a:avLst/>
            <a:gdLst/>
            <a:ahLst/>
            <a:cxnLst/>
            <a:rect r="r" b="b" t="t" l="l"/>
            <a:pathLst>
              <a:path h="1239104" w="1466396">
                <a:moveTo>
                  <a:pt x="0" y="0"/>
                </a:moveTo>
                <a:lnTo>
                  <a:pt x="1466396" y="0"/>
                </a:lnTo>
                <a:lnTo>
                  <a:pt x="1466396" y="1239105"/>
                </a:lnTo>
                <a:lnTo>
                  <a:pt x="0" y="12391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677604" y="4589356"/>
            <a:ext cx="1466396" cy="1466396"/>
          </a:xfrm>
          <a:custGeom>
            <a:avLst/>
            <a:gdLst/>
            <a:ahLst/>
            <a:cxnLst/>
            <a:rect r="r" b="b" t="t" l="l"/>
            <a:pathLst>
              <a:path h="1466396" w="1466396">
                <a:moveTo>
                  <a:pt x="0" y="0"/>
                </a:moveTo>
                <a:lnTo>
                  <a:pt x="1466396" y="0"/>
                </a:lnTo>
                <a:lnTo>
                  <a:pt x="1466396" y="1466396"/>
                </a:lnTo>
                <a:lnTo>
                  <a:pt x="0" y="14663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755388" y="6579627"/>
            <a:ext cx="1466396" cy="1466396"/>
          </a:xfrm>
          <a:custGeom>
            <a:avLst/>
            <a:gdLst/>
            <a:ahLst/>
            <a:cxnLst/>
            <a:rect r="r" b="b" t="t" l="l"/>
            <a:pathLst>
              <a:path h="1466396" w="1466396">
                <a:moveTo>
                  <a:pt x="0" y="0"/>
                </a:moveTo>
                <a:lnTo>
                  <a:pt x="1466396" y="0"/>
                </a:lnTo>
                <a:lnTo>
                  <a:pt x="1466396" y="1466396"/>
                </a:lnTo>
                <a:lnTo>
                  <a:pt x="0" y="14663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28700" y="895350"/>
            <a:ext cx="7955327" cy="1226820"/>
          </a:xfrm>
          <a:prstGeom prst="rect">
            <a:avLst/>
          </a:prstGeom>
        </p:spPr>
        <p:txBody>
          <a:bodyPr anchor="t" rtlCol="false" tIns="0" lIns="0" bIns="0" rIns="0">
            <a:spAutoFit/>
          </a:bodyPr>
          <a:lstStyle/>
          <a:p>
            <a:pPr algn="l"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Features</a:t>
            </a:r>
          </a:p>
        </p:txBody>
      </p:sp>
      <p:sp>
        <p:nvSpPr>
          <p:cNvPr name="TextBox 7" id="7"/>
          <p:cNvSpPr txBox="true"/>
          <p:nvPr/>
        </p:nvSpPr>
        <p:spPr>
          <a:xfrm rot="0">
            <a:off x="1028700" y="2539553"/>
            <a:ext cx="5320224" cy="2543175"/>
          </a:xfrm>
          <a:prstGeom prst="rect">
            <a:avLst/>
          </a:prstGeom>
        </p:spPr>
        <p:txBody>
          <a:bodyPr anchor="t" rtlCol="false" tIns="0" lIns="0" bIns="0" rIns="0">
            <a:spAutoFit/>
          </a:bodyPr>
          <a:lstStyle/>
          <a:p>
            <a:pPr algn="l" marL="0" indent="0" lvl="0">
              <a:lnSpc>
                <a:spcPts val="4079"/>
              </a:lnSpc>
            </a:pPr>
            <a:r>
              <a:rPr lang="en-US" sz="2400">
                <a:solidFill>
                  <a:srgbClr val="2D3880"/>
                </a:solidFill>
                <a:latin typeface="Glacial Indifference"/>
                <a:ea typeface="Glacial Indifference"/>
                <a:cs typeface="Glacial Indifference"/>
                <a:sym typeface="Glacial Indifference"/>
              </a:rPr>
              <a:t>We aim to redefine the browsing experience by prioritizing user privacy, simplicity, and efficiency. Cipher Net provides innovative tools for secure and user-friendly web exploration.</a:t>
            </a:r>
          </a:p>
        </p:txBody>
      </p:sp>
      <p:sp>
        <p:nvSpPr>
          <p:cNvPr name="TextBox 8" id="8"/>
          <p:cNvSpPr txBox="true"/>
          <p:nvPr/>
        </p:nvSpPr>
        <p:spPr>
          <a:xfrm rot="0">
            <a:off x="9676338" y="2921408"/>
            <a:ext cx="7582962" cy="1000125"/>
          </a:xfrm>
          <a:prstGeom prst="rect">
            <a:avLst/>
          </a:prstGeom>
        </p:spPr>
        <p:txBody>
          <a:bodyPr anchor="t" rtlCol="false" tIns="0" lIns="0" bIns="0" rIns="0">
            <a:spAutoFit/>
          </a:bodyPr>
          <a:lstStyle/>
          <a:p>
            <a:pPr algn="l" marL="0" indent="0" lvl="0">
              <a:lnSpc>
                <a:spcPts val="4079"/>
              </a:lnSpc>
            </a:pPr>
            <a:r>
              <a:rPr lang="en-US" sz="2400">
                <a:solidFill>
                  <a:srgbClr val="2D3880"/>
                </a:solidFill>
                <a:latin typeface="Glacial Indifference"/>
                <a:ea typeface="Glacial Indifference"/>
                <a:cs typeface="Glacial Indifference"/>
                <a:sym typeface="Glacial Indifference"/>
              </a:rPr>
              <a:t>Enable or disable script tracking for a secure and personalized browsing experience.</a:t>
            </a:r>
          </a:p>
        </p:txBody>
      </p:sp>
      <p:sp>
        <p:nvSpPr>
          <p:cNvPr name="TextBox 9" id="9"/>
          <p:cNvSpPr txBox="true"/>
          <p:nvPr/>
        </p:nvSpPr>
        <p:spPr>
          <a:xfrm rot="0">
            <a:off x="9676338" y="2539553"/>
            <a:ext cx="7582962" cy="485775"/>
          </a:xfrm>
          <a:prstGeom prst="rect">
            <a:avLst/>
          </a:prstGeom>
        </p:spPr>
        <p:txBody>
          <a:bodyPr anchor="t" rtlCol="false" tIns="0" lIns="0" bIns="0" rIns="0">
            <a:spAutoFit/>
          </a:bodyPr>
          <a:lstStyle/>
          <a:p>
            <a:pPr algn="l" marL="0" indent="0" lvl="0">
              <a:lnSpc>
                <a:spcPts val="4079"/>
              </a:lnSpc>
            </a:pPr>
            <a:r>
              <a:rPr lang="en-US" b="true" sz="2400">
                <a:solidFill>
                  <a:srgbClr val="2D3880"/>
                </a:solidFill>
                <a:latin typeface="Glacial Indifference Bold"/>
                <a:ea typeface="Glacial Indifference Bold"/>
                <a:cs typeface="Glacial Indifference Bold"/>
                <a:sym typeface="Glacial Indifference Bold"/>
              </a:rPr>
              <a:t>Advanced Privacy Controls</a:t>
            </a:r>
          </a:p>
        </p:txBody>
      </p:sp>
      <p:sp>
        <p:nvSpPr>
          <p:cNvPr name="TextBox 10" id="10"/>
          <p:cNvSpPr txBox="true"/>
          <p:nvPr/>
        </p:nvSpPr>
        <p:spPr>
          <a:xfrm rot="0">
            <a:off x="9676338" y="4823671"/>
            <a:ext cx="7582962" cy="1000125"/>
          </a:xfrm>
          <a:prstGeom prst="rect">
            <a:avLst/>
          </a:prstGeom>
        </p:spPr>
        <p:txBody>
          <a:bodyPr anchor="t" rtlCol="false" tIns="0" lIns="0" bIns="0" rIns="0">
            <a:spAutoFit/>
          </a:bodyPr>
          <a:lstStyle/>
          <a:p>
            <a:pPr algn="l" marL="0" indent="0" lvl="0">
              <a:lnSpc>
                <a:spcPts val="4079"/>
              </a:lnSpc>
            </a:pPr>
            <a:r>
              <a:rPr lang="en-US" sz="2400">
                <a:solidFill>
                  <a:srgbClr val="2D3880"/>
                </a:solidFill>
                <a:latin typeface="Glacial Indifference"/>
                <a:ea typeface="Glacial Indifference"/>
                <a:cs typeface="Glacial Indifference"/>
                <a:sym typeface="Glacial Indifference"/>
              </a:rPr>
              <a:t>Intuitive design ensures ease of use for users of all technical levels.</a:t>
            </a:r>
          </a:p>
        </p:txBody>
      </p:sp>
      <p:sp>
        <p:nvSpPr>
          <p:cNvPr name="TextBox 11" id="11"/>
          <p:cNvSpPr txBox="true"/>
          <p:nvPr/>
        </p:nvSpPr>
        <p:spPr>
          <a:xfrm rot="0">
            <a:off x="9676338" y="4532206"/>
            <a:ext cx="7582962" cy="41529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D3880"/>
                </a:solidFill>
                <a:latin typeface="Glacial Indifference Bold"/>
                <a:ea typeface="Glacial Indifference Bold"/>
                <a:cs typeface="Glacial Indifference Bold"/>
                <a:sym typeface="Glacial Indifference Bold"/>
              </a:rPr>
              <a:t>User-Friendly Interface</a:t>
            </a:r>
          </a:p>
        </p:txBody>
      </p:sp>
      <p:sp>
        <p:nvSpPr>
          <p:cNvPr name="TextBox 12" id="12"/>
          <p:cNvSpPr txBox="true"/>
          <p:nvPr/>
        </p:nvSpPr>
        <p:spPr>
          <a:xfrm rot="0">
            <a:off x="9648695" y="6813942"/>
            <a:ext cx="7582962" cy="1000125"/>
          </a:xfrm>
          <a:prstGeom prst="rect">
            <a:avLst/>
          </a:prstGeom>
        </p:spPr>
        <p:txBody>
          <a:bodyPr anchor="t" rtlCol="false" tIns="0" lIns="0" bIns="0" rIns="0">
            <a:spAutoFit/>
          </a:bodyPr>
          <a:lstStyle/>
          <a:p>
            <a:pPr algn="l" marL="0" indent="0" lvl="0">
              <a:lnSpc>
                <a:spcPts val="4079"/>
              </a:lnSpc>
            </a:pPr>
            <a:r>
              <a:rPr lang="en-US" sz="2400">
                <a:solidFill>
                  <a:srgbClr val="2D3880"/>
                </a:solidFill>
                <a:latin typeface="Glacial Indifference"/>
                <a:ea typeface="Glacial Indifference"/>
                <a:cs typeface="Glacial Indifference"/>
                <a:sym typeface="Glacial Indifference"/>
              </a:rPr>
              <a:t>Includes bookmarks and a quick notepad for seamless browsing and organization.</a:t>
            </a:r>
          </a:p>
        </p:txBody>
      </p:sp>
      <p:sp>
        <p:nvSpPr>
          <p:cNvPr name="TextBox 13" id="13"/>
          <p:cNvSpPr txBox="true"/>
          <p:nvPr/>
        </p:nvSpPr>
        <p:spPr>
          <a:xfrm rot="0">
            <a:off x="9648695" y="6522477"/>
            <a:ext cx="7582962" cy="41529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D3880"/>
                </a:solidFill>
                <a:latin typeface="Glacial Indifference Bold"/>
                <a:ea typeface="Glacial Indifference Bold"/>
                <a:cs typeface="Glacial Indifference Bold"/>
                <a:sym typeface="Glacial Indifference Bold"/>
              </a:rPr>
              <a:t>Integrated Productivity Tools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809790" y="5868318"/>
            <a:ext cx="4478210" cy="4478210"/>
          </a:xfrm>
          <a:custGeom>
            <a:avLst/>
            <a:gdLst/>
            <a:ahLst/>
            <a:cxnLst/>
            <a:rect r="r" b="b" t="t" l="l"/>
            <a:pathLst>
              <a:path h="4478210" w="4478210">
                <a:moveTo>
                  <a:pt x="4478210" y="0"/>
                </a:moveTo>
                <a:lnTo>
                  <a:pt x="0" y="0"/>
                </a:lnTo>
                <a:lnTo>
                  <a:pt x="0" y="4478210"/>
                </a:lnTo>
                <a:lnTo>
                  <a:pt x="4478210" y="4478210"/>
                </a:lnTo>
                <a:lnTo>
                  <a:pt x="447821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1922692" y="2918909"/>
          <a:ext cx="14442615" cy="4772142"/>
        </p:xfrm>
        <a:graphic>
          <a:graphicData uri="http://schemas.openxmlformats.org/drawingml/2006/table">
            <a:tbl>
              <a:tblPr/>
              <a:tblGrid>
                <a:gridCol w="3610654"/>
                <a:gridCol w="3610654"/>
                <a:gridCol w="3610654"/>
                <a:gridCol w="3610654"/>
              </a:tblGrid>
              <a:tr h="748929">
                <a:tc>
                  <a:txBody>
                    <a:bodyPr anchor="t" rtlCol="false"/>
                    <a:lstStyle/>
                    <a:p>
                      <a:pPr algn="ctr">
                        <a:lnSpc>
                          <a:spcPts val="2520"/>
                        </a:lnSpc>
                        <a:defRPr/>
                      </a:pPr>
                      <a:r>
                        <a:rPr lang="en-US" sz="1800" b="true">
                          <a:solidFill>
                            <a:srgbClr val="000000"/>
                          </a:solidFill>
                          <a:latin typeface="Glacial Indifference Bold"/>
                          <a:ea typeface="Glacial Indifference Bold"/>
                          <a:cs typeface="Glacial Indifference Bold"/>
                          <a:sym typeface="Glacial Indifference Bold"/>
                        </a:rPr>
                        <a:t>Het</a:t>
                      </a:r>
                      <a:endParaRPr lang="en-US" sz="1100"/>
                    </a:p>
                  </a:txBody>
                  <a:tcPr marL="190500" marR="190500" marT="190500" marB="190500" anchor="ctr">
                    <a:lnL cmpd="sng" algn="ctr" cap="flat" w="38100">
                      <a:solidFill>
                        <a:srgbClr val="8382D1"/>
                      </a:solidFill>
                      <a:prstDash val="solid"/>
                      <a:round/>
                      <a:headEnd type="none" w="med" len="med"/>
                      <a:tailEnd type="none" w="med" len="med"/>
                    </a:lnL>
                    <a:lnR cmpd="sng" algn="ctr" cap="flat" w="38100">
                      <a:solidFill>
                        <a:srgbClr val="8382D1"/>
                      </a:solidFill>
                      <a:prstDash val="solid"/>
                      <a:round/>
                      <a:headEnd type="none" w="med" len="med"/>
                      <a:tailEnd type="none" w="med" len="med"/>
                    </a:lnR>
                    <a:lnT cmpd="sng" algn="ctr" cap="flat" w="38100">
                      <a:solidFill>
                        <a:srgbClr val="8382D1"/>
                      </a:solidFill>
                      <a:prstDash val="solid"/>
                      <a:round/>
                      <a:headEnd type="none" w="med" len="med"/>
                      <a:tailEnd type="none" w="med" len="med"/>
                    </a:lnT>
                    <a:lnB cmpd="sng" algn="ctr" cap="flat" w="38100">
                      <a:solidFill>
                        <a:srgbClr val="8382D1"/>
                      </a:solidFill>
                      <a:prstDash val="solid"/>
                      <a:round/>
                      <a:headEnd type="none" w="med" len="med"/>
                      <a:tailEnd type="none" w="med" len="med"/>
                    </a:lnB>
                    <a:solidFill>
                      <a:srgbClr val="9D9DE4"/>
                    </a:solidFill>
                  </a:tcPr>
                </a:tc>
                <a:tc>
                  <a:txBody>
                    <a:bodyPr anchor="t" rtlCol="false"/>
                    <a:lstStyle/>
                    <a:p>
                      <a:pPr algn="ctr">
                        <a:lnSpc>
                          <a:spcPts val="2520"/>
                        </a:lnSpc>
                        <a:defRPr/>
                      </a:pPr>
                      <a:r>
                        <a:rPr lang="en-US" sz="1800" b="true">
                          <a:solidFill>
                            <a:srgbClr val="000000"/>
                          </a:solidFill>
                          <a:latin typeface="Glacial Indifference Bold"/>
                          <a:ea typeface="Glacial Indifference Bold"/>
                          <a:cs typeface="Glacial Indifference Bold"/>
                          <a:sym typeface="Glacial Indifference Bold"/>
                        </a:rPr>
                        <a:t>Jay</a:t>
                      </a:r>
                      <a:endParaRPr lang="en-US" sz="1100"/>
                    </a:p>
                  </a:txBody>
                  <a:tcPr marL="190500" marR="190500" marT="190500" marB="190500" anchor="ctr">
                    <a:lnL cmpd="sng" algn="ctr" cap="flat" w="38100">
                      <a:solidFill>
                        <a:srgbClr val="8382D1"/>
                      </a:solidFill>
                      <a:prstDash val="solid"/>
                      <a:round/>
                      <a:headEnd type="none" w="med" len="med"/>
                      <a:tailEnd type="none" w="med" len="med"/>
                    </a:lnL>
                    <a:lnR cmpd="sng" algn="ctr" cap="flat" w="38100">
                      <a:solidFill>
                        <a:srgbClr val="8382D1"/>
                      </a:solidFill>
                      <a:prstDash val="solid"/>
                      <a:round/>
                      <a:headEnd type="none" w="med" len="med"/>
                      <a:tailEnd type="none" w="med" len="med"/>
                    </a:lnR>
                    <a:lnT cmpd="sng" algn="ctr" cap="flat" w="38100">
                      <a:solidFill>
                        <a:srgbClr val="8382D1"/>
                      </a:solidFill>
                      <a:prstDash val="solid"/>
                      <a:round/>
                      <a:headEnd type="none" w="med" len="med"/>
                      <a:tailEnd type="none" w="med" len="med"/>
                    </a:lnT>
                    <a:lnB cmpd="sng" algn="ctr" cap="flat" w="38100">
                      <a:solidFill>
                        <a:srgbClr val="8382D1"/>
                      </a:solidFill>
                      <a:prstDash val="solid"/>
                      <a:round/>
                      <a:headEnd type="none" w="med" len="med"/>
                      <a:tailEnd type="none" w="med" len="med"/>
                    </a:lnB>
                    <a:solidFill>
                      <a:srgbClr val="9D9DE4"/>
                    </a:solidFill>
                  </a:tcPr>
                </a:tc>
                <a:tc>
                  <a:txBody>
                    <a:bodyPr anchor="t" rtlCol="false"/>
                    <a:lstStyle/>
                    <a:p>
                      <a:pPr algn="ctr">
                        <a:lnSpc>
                          <a:spcPts val="2520"/>
                        </a:lnSpc>
                        <a:defRPr/>
                      </a:pPr>
                      <a:r>
                        <a:rPr lang="en-US" sz="1800" b="true">
                          <a:solidFill>
                            <a:srgbClr val="000000"/>
                          </a:solidFill>
                          <a:latin typeface="Glacial Indifference Bold"/>
                          <a:ea typeface="Glacial Indifference Bold"/>
                          <a:cs typeface="Glacial Indifference Bold"/>
                          <a:sym typeface="Glacial Indifference Bold"/>
                        </a:rPr>
                        <a:t>Ronak</a:t>
                      </a:r>
                      <a:endParaRPr lang="en-US" sz="1100"/>
                    </a:p>
                  </a:txBody>
                  <a:tcPr marL="190500" marR="190500" marT="190500" marB="190500" anchor="ctr">
                    <a:lnL cmpd="sng" algn="ctr" cap="flat" w="38100">
                      <a:solidFill>
                        <a:srgbClr val="8382D1"/>
                      </a:solidFill>
                      <a:prstDash val="solid"/>
                      <a:round/>
                      <a:headEnd type="none" w="med" len="med"/>
                      <a:tailEnd type="none" w="med" len="med"/>
                    </a:lnL>
                    <a:lnR cmpd="sng" algn="ctr" cap="flat" w="38100">
                      <a:solidFill>
                        <a:srgbClr val="8382D1"/>
                      </a:solidFill>
                      <a:prstDash val="solid"/>
                      <a:round/>
                      <a:headEnd type="none" w="med" len="med"/>
                      <a:tailEnd type="none" w="med" len="med"/>
                    </a:lnR>
                    <a:lnT cmpd="sng" algn="ctr" cap="flat" w="38100">
                      <a:solidFill>
                        <a:srgbClr val="8382D1"/>
                      </a:solidFill>
                      <a:prstDash val="solid"/>
                      <a:round/>
                      <a:headEnd type="none" w="med" len="med"/>
                      <a:tailEnd type="none" w="med" len="med"/>
                    </a:lnT>
                    <a:lnB cmpd="sng" algn="ctr" cap="flat" w="38100">
                      <a:solidFill>
                        <a:srgbClr val="8382D1"/>
                      </a:solidFill>
                      <a:prstDash val="solid"/>
                      <a:round/>
                      <a:headEnd type="none" w="med" len="med"/>
                      <a:tailEnd type="none" w="med" len="med"/>
                    </a:lnB>
                    <a:solidFill>
                      <a:srgbClr val="9D9DE4"/>
                    </a:solidFill>
                  </a:tcPr>
                </a:tc>
                <a:tc>
                  <a:txBody>
                    <a:bodyPr anchor="t" rtlCol="false"/>
                    <a:lstStyle/>
                    <a:p>
                      <a:pPr algn="ctr">
                        <a:lnSpc>
                          <a:spcPts val="2520"/>
                        </a:lnSpc>
                        <a:defRPr/>
                      </a:pPr>
                      <a:r>
                        <a:rPr lang="en-US" sz="1800" b="true">
                          <a:solidFill>
                            <a:srgbClr val="000000"/>
                          </a:solidFill>
                          <a:latin typeface="Glacial Indifference Bold"/>
                          <a:ea typeface="Glacial Indifference Bold"/>
                          <a:cs typeface="Glacial Indifference Bold"/>
                          <a:sym typeface="Glacial Indifference Bold"/>
                        </a:rPr>
                        <a:t>Suraj</a:t>
                      </a:r>
                      <a:endParaRPr lang="en-US" sz="1100"/>
                    </a:p>
                  </a:txBody>
                  <a:tcPr marL="190500" marR="190500" marT="190500" marB="190500" anchor="ctr">
                    <a:lnL cmpd="sng" algn="ctr" cap="flat" w="38100">
                      <a:solidFill>
                        <a:srgbClr val="8382D1"/>
                      </a:solidFill>
                      <a:prstDash val="solid"/>
                      <a:round/>
                      <a:headEnd type="none" w="med" len="med"/>
                      <a:tailEnd type="none" w="med" len="med"/>
                    </a:lnL>
                    <a:lnR cmpd="sng" algn="ctr" cap="flat" w="38100">
                      <a:solidFill>
                        <a:srgbClr val="8382D1"/>
                      </a:solidFill>
                      <a:prstDash val="solid"/>
                      <a:round/>
                      <a:headEnd type="none" w="med" len="med"/>
                      <a:tailEnd type="none" w="med" len="med"/>
                    </a:lnR>
                    <a:lnT cmpd="sng" algn="ctr" cap="flat" w="38100">
                      <a:solidFill>
                        <a:srgbClr val="8382D1"/>
                      </a:solidFill>
                      <a:prstDash val="solid"/>
                      <a:round/>
                      <a:headEnd type="none" w="med" len="med"/>
                      <a:tailEnd type="none" w="med" len="med"/>
                    </a:lnT>
                    <a:lnB cmpd="sng" algn="ctr" cap="flat" w="38100">
                      <a:solidFill>
                        <a:srgbClr val="8382D1"/>
                      </a:solidFill>
                      <a:prstDash val="solid"/>
                      <a:round/>
                      <a:headEnd type="none" w="med" len="med"/>
                      <a:tailEnd type="none" w="med" len="med"/>
                    </a:lnB>
                    <a:solidFill>
                      <a:srgbClr val="9D9DE4"/>
                    </a:solidFill>
                  </a:tcPr>
                </a:tc>
              </a:tr>
              <a:tr h="2138055">
                <a:tc>
                  <a:txBody>
                    <a:bodyPr anchor="t" rtlCol="false"/>
                    <a:lstStyle/>
                    <a:p>
                      <a:pPr algn="ctr">
                        <a:lnSpc>
                          <a:spcPts val="2520"/>
                        </a:lnSpc>
                        <a:defRPr/>
                      </a:pPr>
                      <a:r>
                        <a:rPr lang="en-US" b="true" sz="1800">
                          <a:solidFill>
                            <a:srgbClr val="000000"/>
                          </a:solidFill>
                          <a:latin typeface="Glacial Indifference Bold"/>
                          <a:ea typeface="Glacial Indifference Bold"/>
                          <a:cs typeface="Glacial Indifference Bold"/>
                          <a:sym typeface="Glacial Indifference Bold"/>
                        </a:rPr>
                        <a:t>Rendering Web Results</a:t>
                      </a:r>
                      <a:endParaRPr lang="en-US" sz="1100"/>
                    </a:p>
                  </a:txBody>
                  <a:tcPr marL="190500" marR="190500" marT="190500" marB="190500" anchor="ctr">
                    <a:lnL cmpd="sng" algn="ctr" cap="flat" w="38100">
                      <a:solidFill>
                        <a:srgbClr val="8382D1"/>
                      </a:solidFill>
                      <a:prstDash val="solid"/>
                      <a:round/>
                      <a:headEnd type="none" w="med" len="med"/>
                      <a:tailEnd type="none" w="med" len="med"/>
                    </a:lnL>
                    <a:lnR cmpd="sng" algn="ctr" cap="flat" w="38100">
                      <a:solidFill>
                        <a:srgbClr val="8382D1"/>
                      </a:solidFill>
                      <a:prstDash val="solid"/>
                      <a:round/>
                      <a:headEnd type="none" w="med" len="med"/>
                      <a:tailEnd type="none" w="med" len="med"/>
                    </a:lnR>
                    <a:lnT cmpd="sng" algn="ctr" cap="flat" w="38100">
                      <a:solidFill>
                        <a:srgbClr val="8382D1"/>
                      </a:solidFill>
                      <a:prstDash val="solid"/>
                      <a:round/>
                      <a:headEnd type="none" w="med" len="med"/>
                      <a:tailEnd type="none" w="med" len="med"/>
                    </a:lnT>
                    <a:lnB cmpd="sng" algn="ctr" cap="flat" w="38100">
                      <a:solidFill>
                        <a:srgbClr val="8382D1"/>
                      </a:solidFill>
                      <a:prstDash val="solid"/>
                      <a:round/>
                      <a:headEnd type="none" w="med" len="med"/>
                      <a:tailEnd type="none" w="med" len="med"/>
                    </a:lnB>
                    <a:solidFill>
                      <a:srgbClr val="ECECF3"/>
                    </a:solidFill>
                  </a:tcPr>
                </a:tc>
                <a:tc>
                  <a:txBody>
                    <a:bodyPr anchor="t" rtlCol="false"/>
                    <a:lstStyle/>
                    <a:p>
                      <a:pPr algn="ctr">
                        <a:lnSpc>
                          <a:spcPts val="2520"/>
                        </a:lnSpc>
                        <a:defRPr/>
                      </a:pPr>
                      <a:r>
                        <a:rPr lang="en-US" sz="1800" b="true">
                          <a:solidFill>
                            <a:srgbClr val="000000"/>
                          </a:solidFill>
                          <a:latin typeface="Glacial Indifference Bold"/>
                          <a:ea typeface="Glacial Indifference Bold"/>
                          <a:cs typeface="Glacial Indifference Bold"/>
                          <a:sym typeface="Glacial Indifference Bold"/>
                        </a:rPr>
                        <a:t>Quick Notes</a:t>
                      </a:r>
                      <a:endParaRPr lang="en-US" sz="1100"/>
                    </a:p>
                  </a:txBody>
                  <a:tcPr marL="190500" marR="190500" marT="190500" marB="190500" anchor="ctr">
                    <a:lnL cmpd="sng" algn="ctr" cap="flat" w="38100">
                      <a:solidFill>
                        <a:srgbClr val="8382D1"/>
                      </a:solidFill>
                      <a:prstDash val="solid"/>
                      <a:round/>
                      <a:headEnd type="none" w="med" len="med"/>
                      <a:tailEnd type="none" w="med" len="med"/>
                    </a:lnL>
                    <a:lnR cmpd="sng" algn="ctr" cap="flat" w="38100">
                      <a:solidFill>
                        <a:srgbClr val="8382D1"/>
                      </a:solidFill>
                      <a:prstDash val="solid"/>
                      <a:round/>
                      <a:headEnd type="none" w="med" len="med"/>
                      <a:tailEnd type="none" w="med" len="med"/>
                    </a:lnR>
                    <a:lnT cmpd="sng" algn="ctr" cap="flat" w="38100">
                      <a:solidFill>
                        <a:srgbClr val="8382D1"/>
                      </a:solidFill>
                      <a:prstDash val="solid"/>
                      <a:round/>
                      <a:headEnd type="none" w="med" len="med"/>
                      <a:tailEnd type="none" w="med" len="med"/>
                    </a:lnT>
                    <a:lnB cmpd="sng" algn="ctr" cap="flat" w="38100">
                      <a:solidFill>
                        <a:srgbClr val="8382D1"/>
                      </a:solidFill>
                      <a:prstDash val="solid"/>
                      <a:round/>
                      <a:headEnd type="none" w="med" len="med"/>
                      <a:tailEnd type="none" w="med" len="med"/>
                    </a:lnB>
                    <a:solidFill>
                      <a:srgbClr val="ECECF3"/>
                    </a:solidFill>
                  </a:tcPr>
                </a:tc>
                <a:tc>
                  <a:txBody>
                    <a:bodyPr anchor="t" rtlCol="false"/>
                    <a:lstStyle/>
                    <a:p>
                      <a:pPr algn="ctr">
                        <a:lnSpc>
                          <a:spcPts val="2520"/>
                        </a:lnSpc>
                        <a:defRPr/>
                      </a:pPr>
                      <a:r>
                        <a:rPr lang="en-US" sz="1800" b="true">
                          <a:solidFill>
                            <a:srgbClr val="000000"/>
                          </a:solidFill>
                          <a:latin typeface="Glacial Indifference Bold"/>
                          <a:ea typeface="Glacial Indifference Bold"/>
                          <a:cs typeface="Glacial Indifference Bold"/>
                          <a:sym typeface="Glacial Indifference Bold"/>
                        </a:rPr>
                        <a:t>Bookmarks</a:t>
                      </a:r>
                      <a:endParaRPr lang="en-US" sz="1100"/>
                    </a:p>
                  </a:txBody>
                  <a:tcPr marL="190500" marR="190500" marT="190500" marB="190500" anchor="ctr">
                    <a:lnL cmpd="sng" algn="ctr" cap="flat" w="38100">
                      <a:solidFill>
                        <a:srgbClr val="8382D1"/>
                      </a:solidFill>
                      <a:prstDash val="solid"/>
                      <a:round/>
                      <a:headEnd type="none" w="med" len="med"/>
                      <a:tailEnd type="none" w="med" len="med"/>
                    </a:lnL>
                    <a:lnR cmpd="sng" algn="ctr" cap="flat" w="38100">
                      <a:solidFill>
                        <a:srgbClr val="8382D1"/>
                      </a:solidFill>
                      <a:prstDash val="solid"/>
                      <a:round/>
                      <a:headEnd type="none" w="med" len="med"/>
                      <a:tailEnd type="none" w="med" len="med"/>
                    </a:lnR>
                    <a:lnT cmpd="sng" algn="ctr" cap="flat" w="38100">
                      <a:solidFill>
                        <a:srgbClr val="8382D1"/>
                      </a:solidFill>
                      <a:prstDash val="solid"/>
                      <a:round/>
                      <a:headEnd type="none" w="med" len="med"/>
                      <a:tailEnd type="none" w="med" len="med"/>
                    </a:lnT>
                    <a:lnB cmpd="sng" algn="ctr" cap="flat" w="38100">
                      <a:solidFill>
                        <a:srgbClr val="8382D1"/>
                      </a:solidFill>
                      <a:prstDash val="solid"/>
                      <a:round/>
                      <a:headEnd type="none" w="med" len="med"/>
                      <a:tailEnd type="none" w="med" len="med"/>
                    </a:lnB>
                    <a:solidFill>
                      <a:srgbClr val="ECECF3"/>
                    </a:solidFill>
                  </a:tcPr>
                </a:tc>
                <a:tc>
                  <a:txBody>
                    <a:bodyPr anchor="t" rtlCol="false"/>
                    <a:lstStyle/>
                    <a:p>
                      <a:pPr algn="ctr">
                        <a:lnSpc>
                          <a:spcPts val="2520"/>
                        </a:lnSpc>
                        <a:defRPr/>
                      </a:pPr>
                      <a:r>
                        <a:rPr lang="en-US" sz="1800" b="true">
                          <a:solidFill>
                            <a:srgbClr val="000000"/>
                          </a:solidFill>
                          <a:latin typeface="Glacial Indifference Bold"/>
                          <a:ea typeface="Glacial Indifference Bold"/>
                          <a:cs typeface="Glacial Indifference Bold"/>
                          <a:sym typeface="Glacial Indifference Bold"/>
                        </a:rPr>
                        <a:t>Privacy Controls</a:t>
                      </a:r>
                      <a:endParaRPr lang="en-US" sz="1100"/>
                    </a:p>
                  </a:txBody>
                  <a:tcPr marL="190500" marR="190500" marT="190500" marB="190500" anchor="ctr">
                    <a:lnL cmpd="sng" algn="ctr" cap="flat" w="38100">
                      <a:solidFill>
                        <a:srgbClr val="8382D1"/>
                      </a:solidFill>
                      <a:prstDash val="solid"/>
                      <a:round/>
                      <a:headEnd type="none" w="med" len="med"/>
                      <a:tailEnd type="none" w="med" len="med"/>
                    </a:lnL>
                    <a:lnR cmpd="sng" algn="ctr" cap="flat" w="38100">
                      <a:solidFill>
                        <a:srgbClr val="8382D1"/>
                      </a:solidFill>
                      <a:prstDash val="solid"/>
                      <a:round/>
                      <a:headEnd type="none" w="med" len="med"/>
                      <a:tailEnd type="none" w="med" len="med"/>
                    </a:lnR>
                    <a:lnT cmpd="sng" algn="ctr" cap="flat" w="38100">
                      <a:solidFill>
                        <a:srgbClr val="8382D1"/>
                      </a:solidFill>
                      <a:prstDash val="solid"/>
                      <a:round/>
                      <a:headEnd type="none" w="med" len="med"/>
                      <a:tailEnd type="none" w="med" len="med"/>
                    </a:lnT>
                    <a:lnB cmpd="sng" algn="ctr" cap="flat" w="38100">
                      <a:solidFill>
                        <a:srgbClr val="8382D1"/>
                      </a:solidFill>
                      <a:prstDash val="solid"/>
                      <a:round/>
                      <a:headEnd type="none" w="med" len="med"/>
                      <a:tailEnd type="none" w="med" len="med"/>
                    </a:lnB>
                    <a:solidFill>
                      <a:srgbClr val="ECECF3"/>
                    </a:solidFill>
                  </a:tcPr>
                </a:tc>
              </a:tr>
              <a:tr h="1885157">
                <a:tc>
                  <a:txBody>
                    <a:bodyPr anchor="t" rtlCol="false"/>
                    <a:lstStyle/>
                    <a:p>
                      <a:pPr algn="ctr">
                        <a:lnSpc>
                          <a:spcPts val="2520"/>
                        </a:lnSpc>
                        <a:defRPr/>
                      </a:pPr>
                      <a:r>
                        <a:rPr lang="en-US" sz="1800" b="true">
                          <a:solidFill>
                            <a:srgbClr val="000000"/>
                          </a:solidFill>
                          <a:latin typeface="Glacial Indifference Bold"/>
                          <a:ea typeface="Glacial Indifference Bold"/>
                          <a:cs typeface="Glacial Indifference Bold"/>
                          <a:sym typeface="Glacial Indifference Bold"/>
                        </a:rPr>
                        <a:t>JavaScript Blocking</a:t>
                      </a:r>
                      <a:endParaRPr lang="en-US" sz="1100"/>
                    </a:p>
                  </a:txBody>
                  <a:tcPr marL="190500" marR="190500" marT="190500" marB="190500" anchor="ctr">
                    <a:lnL cmpd="sng" algn="ctr" cap="flat" w="38100">
                      <a:solidFill>
                        <a:srgbClr val="8382D1"/>
                      </a:solidFill>
                      <a:prstDash val="solid"/>
                      <a:round/>
                      <a:headEnd type="none" w="med" len="med"/>
                      <a:tailEnd type="none" w="med" len="med"/>
                    </a:lnL>
                    <a:lnR cmpd="sng" algn="ctr" cap="flat" w="38100">
                      <a:solidFill>
                        <a:srgbClr val="8382D1"/>
                      </a:solidFill>
                      <a:prstDash val="solid"/>
                      <a:round/>
                      <a:headEnd type="none" w="med" len="med"/>
                      <a:tailEnd type="none" w="med" len="med"/>
                    </a:lnR>
                    <a:lnT cmpd="sng" algn="ctr" cap="flat" w="38100">
                      <a:solidFill>
                        <a:srgbClr val="8382D1"/>
                      </a:solidFill>
                      <a:prstDash val="solid"/>
                      <a:round/>
                      <a:headEnd type="none" w="med" len="med"/>
                      <a:tailEnd type="none" w="med" len="med"/>
                    </a:lnT>
                    <a:lnB cmpd="sng" algn="ctr" cap="flat" w="38100">
                      <a:solidFill>
                        <a:srgbClr val="8382D1"/>
                      </a:solidFill>
                      <a:prstDash val="solid"/>
                      <a:round/>
                      <a:headEnd type="none" w="med" len="med"/>
                      <a:tailEnd type="none" w="med" len="med"/>
                    </a:lnB>
                    <a:solidFill>
                      <a:srgbClr val="ECECF3"/>
                    </a:solidFill>
                  </a:tcPr>
                </a:tc>
                <a:tc>
                  <a:txBody>
                    <a:bodyPr anchor="t" rtlCol="false"/>
                    <a:lstStyle/>
                    <a:p>
                      <a:pPr algn="ctr">
                        <a:lnSpc>
                          <a:spcPts val="2520"/>
                        </a:lnSpc>
                        <a:defRPr/>
                      </a:pPr>
                      <a:r>
                        <a:rPr lang="en-US" sz="1800" b="true">
                          <a:solidFill>
                            <a:srgbClr val="000000"/>
                          </a:solidFill>
                          <a:latin typeface="Glacial Indifference Bold"/>
                          <a:ea typeface="Glacial Indifference Bold"/>
                          <a:cs typeface="Glacial Indifference Bold"/>
                          <a:sym typeface="Glacial Indifference Bold"/>
                        </a:rPr>
                        <a:t>History Management</a:t>
                      </a:r>
                      <a:endParaRPr lang="en-US" sz="1100"/>
                    </a:p>
                  </a:txBody>
                  <a:tcPr marL="190500" marR="190500" marT="190500" marB="190500" anchor="ctr">
                    <a:lnL cmpd="sng" algn="ctr" cap="flat" w="38100">
                      <a:solidFill>
                        <a:srgbClr val="8382D1"/>
                      </a:solidFill>
                      <a:prstDash val="solid"/>
                      <a:round/>
                      <a:headEnd type="none" w="med" len="med"/>
                      <a:tailEnd type="none" w="med" len="med"/>
                    </a:lnL>
                    <a:lnR cmpd="sng" algn="ctr" cap="flat" w="38100">
                      <a:solidFill>
                        <a:srgbClr val="8382D1"/>
                      </a:solidFill>
                      <a:prstDash val="solid"/>
                      <a:round/>
                      <a:headEnd type="none" w="med" len="med"/>
                      <a:tailEnd type="none" w="med" len="med"/>
                    </a:lnR>
                    <a:lnT cmpd="sng" algn="ctr" cap="flat" w="38100">
                      <a:solidFill>
                        <a:srgbClr val="8382D1"/>
                      </a:solidFill>
                      <a:prstDash val="solid"/>
                      <a:round/>
                      <a:headEnd type="none" w="med" len="med"/>
                      <a:tailEnd type="none" w="med" len="med"/>
                    </a:lnT>
                    <a:lnB cmpd="sng" algn="ctr" cap="flat" w="38100">
                      <a:solidFill>
                        <a:srgbClr val="8382D1"/>
                      </a:solidFill>
                      <a:prstDash val="solid"/>
                      <a:round/>
                      <a:headEnd type="none" w="med" len="med"/>
                      <a:tailEnd type="none" w="med" len="med"/>
                    </a:lnB>
                    <a:solidFill>
                      <a:srgbClr val="ECECF3"/>
                    </a:solidFill>
                  </a:tcPr>
                </a:tc>
                <a:tc>
                  <a:txBody>
                    <a:bodyPr anchor="t" rtlCol="false"/>
                    <a:lstStyle/>
                    <a:p>
                      <a:pPr algn="ctr">
                        <a:lnSpc>
                          <a:spcPts val="2520"/>
                        </a:lnSpc>
                        <a:defRPr/>
                      </a:pPr>
                      <a:r>
                        <a:rPr lang="en-US" sz="1800" b="true">
                          <a:solidFill>
                            <a:srgbClr val="000000"/>
                          </a:solidFill>
                          <a:latin typeface="Glacial Indifference Bold"/>
                          <a:ea typeface="Glacial Indifference Bold"/>
                          <a:cs typeface="Glacial Indifference Bold"/>
                          <a:sym typeface="Glacial Indifference Bold"/>
                        </a:rPr>
                        <a:t>Multi-tab Functionality</a:t>
                      </a:r>
                      <a:endParaRPr lang="en-US" sz="1100"/>
                    </a:p>
                  </a:txBody>
                  <a:tcPr marL="190500" marR="190500" marT="190500" marB="190500" anchor="ctr">
                    <a:lnL cmpd="sng" algn="ctr" cap="flat" w="38100">
                      <a:solidFill>
                        <a:srgbClr val="8382D1"/>
                      </a:solidFill>
                      <a:prstDash val="solid"/>
                      <a:round/>
                      <a:headEnd type="none" w="med" len="med"/>
                      <a:tailEnd type="none" w="med" len="med"/>
                    </a:lnL>
                    <a:lnR cmpd="sng" algn="ctr" cap="flat" w="38100">
                      <a:solidFill>
                        <a:srgbClr val="8382D1"/>
                      </a:solidFill>
                      <a:prstDash val="solid"/>
                      <a:round/>
                      <a:headEnd type="none" w="med" len="med"/>
                      <a:tailEnd type="none" w="med" len="med"/>
                    </a:lnR>
                    <a:lnT cmpd="sng" algn="ctr" cap="flat" w="38100">
                      <a:solidFill>
                        <a:srgbClr val="8382D1"/>
                      </a:solidFill>
                      <a:prstDash val="solid"/>
                      <a:round/>
                      <a:headEnd type="none" w="med" len="med"/>
                      <a:tailEnd type="none" w="med" len="med"/>
                    </a:lnT>
                    <a:lnB cmpd="sng" algn="ctr" cap="flat" w="38100">
                      <a:solidFill>
                        <a:srgbClr val="8382D1"/>
                      </a:solidFill>
                      <a:prstDash val="solid"/>
                      <a:round/>
                      <a:headEnd type="none" w="med" len="med"/>
                      <a:tailEnd type="none" w="med" len="med"/>
                    </a:lnB>
                    <a:solidFill>
                      <a:srgbClr val="ECECF3"/>
                    </a:solidFill>
                  </a:tcPr>
                </a:tc>
                <a:tc>
                  <a:txBody>
                    <a:bodyPr anchor="t" rtlCol="false"/>
                    <a:lstStyle/>
                    <a:p>
                      <a:pPr algn="ctr">
                        <a:lnSpc>
                          <a:spcPts val="2520"/>
                        </a:lnSpc>
                        <a:defRPr/>
                      </a:pPr>
                      <a:r>
                        <a:rPr lang="en-US" sz="1800" b="true">
                          <a:solidFill>
                            <a:srgbClr val="000000"/>
                          </a:solidFill>
                          <a:latin typeface="Glacial Indifference Bold"/>
                          <a:ea typeface="Glacial Indifference Bold"/>
                          <a:cs typeface="Glacial Indifference Bold"/>
                          <a:sym typeface="Glacial Indifference Bold"/>
                        </a:rPr>
                        <a:t>Cache Management</a:t>
                      </a:r>
                      <a:endParaRPr lang="en-US" sz="1100"/>
                    </a:p>
                  </a:txBody>
                  <a:tcPr marL="190500" marR="190500" marT="190500" marB="190500" anchor="ctr">
                    <a:lnL cmpd="sng" algn="ctr" cap="flat" w="38100">
                      <a:solidFill>
                        <a:srgbClr val="8382D1"/>
                      </a:solidFill>
                      <a:prstDash val="solid"/>
                      <a:round/>
                      <a:headEnd type="none" w="med" len="med"/>
                      <a:tailEnd type="none" w="med" len="med"/>
                    </a:lnL>
                    <a:lnR cmpd="sng" algn="ctr" cap="flat" w="38100">
                      <a:solidFill>
                        <a:srgbClr val="8382D1"/>
                      </a:solidFill>
                      <a:prstDash val="solid"/>
                      <a:round/>
                      <a:headEnd type="none" w="med" len="med"/>
                      <a:tailEnd type="none" w="med" len="med"/>
                    </a:lnR>
                    <a:lnT cmpd="sng" algn="ctr" cap="flat" w="38100">
                      <a:solidFill>
                        <a:srgbClr val="8382D1"/>
                      </a:solidFill>
                      <a:prstDash val="solid"/>
                      <a:round/>
                      <a:headEnd type="none" w="med" len="med"/>
                      <a:tailEnd type="none" w="med" len="med"/>
                    </a:lnT>
                    <a:lnB cmpd="sng" algn="ctr" cap="flat" w="38100">
                      <a:solidFill>
                        <a:srgbClr val="8382D1"/>
                      </a:solidFill>
                      <a:prstDash val="solid"/>
                      <a:round/>
                      <a:headEnd type="none" w="med" len="med"/>
                      <a:tailEnd type="none" w="med" len="med"/>
                    </a:lnB>
                    <a:solidFill>
                      <a:srgbClr val="ECECF3"/>
                    </a:solidFill>
                  </a:tcPr>
                </a:tc>
              </a:tr>
            </a:tbl>
          </a:graphicData>
        </a:graphic>
      </p:graphicFrame>
      <p:sp>
        <p:nvSpPr>
          <p:cNvPr name="Freeform 4" id="4"/>
          <p:cNvSpPr/>
          <p:nvPr/>
        </p:nvSpPr>
        <p:spPr>
          <a:xfrm flipH="false" flipV="false" rot="0">
            <a:off x="0" y="0"/>
            <a:ext cx="4478210" cy="3525572"/>
          </a:xfrm>
          <a:custGeom>
            <a:avLst/>
            <a:gdLst/>
            <a:ahLst/>
            <a:cxnLst/>
            <a:rect r="r" b="b" t="t" l="l"/>
            <a:pathLst>
              <a:path h="3525572" w="4478210">
                <a:moveTo>
                  <a:pt x="0" y="0"/>
                </a:moveTo>
                <a:lnTo>
                  <a:pt x="4478210" y="0"/>
                </a:lnTo>
                <a:lnTo>
                  <a:pt x="4478210" y="3525572"/>
                </a:lnTo>
                <a:lnTo>
                  <a:pt x="0" y="35255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780951" y="895350"/>
            <a:ext cx="10726099" cy="1226820"/>
          </a:xfrm>
          <a:prstGeom prst="rect">
            <a:avLst/>
          </a:prstGeom>
        </p:spPr>
        <p:txBody>
          <a:bodyPr anchor="t" rtlCol="false" tIns="0" lIns="0" bIns="0" rIns="0">
            <a:spAutoFit/>
          </a:bodyPr>
          <a:lstStyle/>
          <a:p>
            <a:pPr algn="ctr" marL="0" indent="0" lvl="0">
              <a:lnSpc>
                <a:spcPts val="10080"/>
              </a:lnSpc>
              <a:spcBef>
                <a:spcPct val="0"/>
              </a:spcBef>
            </a:pPr>
            <a:r>
              <a:rPr lang="en-US" b="true" sz="7200">
                <a:solidFill>
                  <a:srgbClr val="2D3880"/>
                </a:solidFill>
                <a:latin typeface="Cormorant Garamond Bold"/>
                <a:ea typeface="Cormorant Garamond Bold"/>
                <a:cs typeface="Cormorant Garamond Bold"/>
                <a:sym typeface="Cormorant Garamond Bold"/>
              </a:rPr>
              <a:t>Contributions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6300" y="3673941"/>
            <a:ext cx="8096500" cy="1861453"/>
            <a:chOff x="0" y="0"/>
            <a:chExt cx="2132412" cy="490259"/>
          </a:xfrm>
        </p:grpSpPr>
        <p:sp>
          <p:nvSpPr>
            <p:cNvPr name="Freeform 3" id="3"/>
            <p:cNvSpPr/>
            <p:nvPr/>
          </p:nvSpPr>
          <p:spPr>
            <a:xfrm flipH="false" flipV="false" rot="0">
              <a:off x="0" y="0"/>
              <a:ext cx="2132412" cy="490259"/>
            </a:xfrm>
            <a:custGeom>
              <a:avLst/>
              <a:gdLst/>
              <a:ahLst/>
              <a:cxnLst/>
              <a:rect r="r" b="b" t="t" l="l"/>
              <a:pathLst>
                <a:path h="490259" w="2132412">
                  <a:moveTo>
                    <a:pt x="0" y="0"/>
                  </a:moveTo>
                  <a:lnTo>
                    <a:pt x="2132412" y="0"/>
                  </a:lnTo>
                  <a:lnTo>
                    <a:pt x="2132412" y="490259"/>
                  </a:lnTo>
                  <a:lnTo>
                    <a:pt x="0" y="490259"/>
                  </a:lnTo>
                  <a:close/>
                </a:path>
              </a:pathLst>
            </a:custGeom>
            <a:solidFill>
              <a:srgbClr val="ECECF3"/>
            </a:solidFill>
          </p:spPr>
        </p:sp>
        <p:sp>
          <p:nvSpPr>
            <p:cNvPr name="TextBox 4" id="4"/>
            <p:cNvSpPr txBox="true"/>
            <p:nvPr/>
          </p:nvSpPr>
          <p:spPr>
            <a:xfrm>
              <a:off x="0" y="-57150"/>
              <a:ext cx="2132412" cy="547409"/>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9162800" y="3673941"/>
            <a:ext cx="8096500" cy="1861453"/>
            <a:chOff x="0" y="0"/>
            <a:chExt cx="2132412" cy="490259"/>
          </a:xfrm>
        </p:grpSpPr>
        <p:sp>
          <p:nvSpPr>
            <p:cNvPr name="Freeform 6" id="6"/>
            <p:cNvSpPr/>
            <p:nvPr/>
          </p:nvSpPr>
          <p:spPr>
            <a:xfrm flipH="false" flipV="false" rot="0">
              <a:off x="0" y="0"/>
              <a:ext cx="2132412" cy="490259"/>
            </a:xfrm>
            <a:custGeom>
              <a:avLst/>
              <a:gdLst/>
              <a:ahLst/>
              <a:cxnLst/>
              <a:rect r="r" b="b" t="t" l="l"/>
              <a:pathLst>
                <a:path h="490259" w="2132412">
                  <a:moveTo>
                    <a:pt x="0" y="0"/>
                  </a:moveTo>
                  <a:lnTo>
                    <a:pt x="2132412" y="0"/>
                  </a:lnTo>
                  <a:lnTo>
                    <a:pt x="2132412" y="490259"/>
                  </a:lnTo>
                  <a:lnTo>
                    <a:pt x="0" y="490259"/>
                  </a:lnTo>
                  <a:close/>
                </a:path>
              </a:pathLst>
            </a:custGeom>
            <a:solidFill>
              <a:srgbClr val="9D9DE4"/>
            </a:solidFill>
          </p:spPr>
        </p:sp>
        <p:sp>
          <p:nvSpPr>
            <p:cNvPr name="TextBox 7" id="7"/>
            <p:cNvSpPr txBox="true"/>
            <p:nvPr/>
          </p:nvSpPr>
          <p:spPr>
            <a:xfrm>
              <a:off x="0" y="-57150"/>
              <a:ext cx="2132412" cy="547409"/>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9162800" y="5535394"/>
            <a:ext cx="8096500" cy="1861453"/>
            <a:chOff x="0" y="0"/>
            <a:chExt cx="2132412" cy="490259"/>
          </a:xfrm>
        </p:grpSpPr>
        <p:sp>
          <p:nvSpPr>
            <p:cNvPr name="Freeform 9" id="9"/>
            <p:cNvSpPr/>
            <p:nvPr/>
          </p:nvSpPr>
          <p:spPr>
            <a:xfrm flipH="false" flipV="false" rot="0">
              <a:off x="0" y="0"/>
              <a:ext cx="2132412" cy="490259"/>
            </a:xfrm>
            <a:custGeom>
              <a:avLst/>
              <a:gdLst/>
              <a:ahLst/>
              <a:cxnLst/>
              <a:rect r="r" b="b" t="t" l="l"/>
              <a:pathLst>
                <a:path h="490259" w="2132412">
                  <a:moveTo>
                    <a:pt x="0" y="0"/>
                  </a:moveTo>
                  <a:lnTo>
                    <a:pt x="2132412" y="0"/>
                  </a:lnTo>
                  <a:lnTo>
                    <a:pt x="2132412" y="490259"/>
                  </a:lnTo>
                  <a:lnTo>
                    <a:pt x="0" y="490259"/>
                  </a:lnTo>
                  <a:close/>
                </a:path>
              </a:pathLst>
            </a:custGeom>
            <a:solidFill>
              <a:srgbClr val="ECECF3"/>
            </a:solidFill>
          </p:spPr>
        </p:sp>
        <p:sp>
          <p:nvSpPr>
            <p:cNvPr name="TextBox 10" id="10"/>
            <p:cNvSpPr txBox="true"/>
            <p:nvPr/>
          </p:nvSpPr>
          <p:spPr>
            <a:xfrm>
              <a:off x="0" y="-57150"/>
              <a:ext cx="2132412" cy="547409"/>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5095750" y="7359555"/>
            <a:ext cx="8096500" cy="1861453"/>
            <a:chOff x="0" y="0"/>
            <a:chExt cx="2132412" cy="490259"/>
          </a:xfrm>
        </p:grpSpPr>
        <p:sp>
          <p:nvSpPr>
            <p:cNvPr name="Freeform 12" id="12"/>
            <p:cNvSpPr/>
            <p:nvPr/>
          </p:nvSpPr>
          <p:spPr>
            <a:xfrm flipH="false" flipV="false" rot="0">
              <a:off x="0" y="0"/>
              <a:ext cx="2132412" cy="490259"/>
            </a:xfrm>
            <a:custGeom>
              <a:avLst/>
              <a:gdLst/>
              <a:ahLst/>
              <a:cxnLst/>
              <a:rect r="r" b="b" t="t" l="l"/>
              <a:pathLst>
                <a:path h="490259" w="2132412">
                  <a:moveTo>
                    <a:pt x="0" y="0"/>
                  </a:moveTo>
                  <a:lnTo>
                    <a:pt x="2132412" y="0"/>
                  </a:lnTo>
                  <a:lnTo>
                    <a:pt x="2132412" y="490259"/>
                  </a:lnTo>
                  <a:lnTo>
                    <a:pt x="0" y="490259"/>
                  </a:lnTo>
                  <a:close/>
                </a:path>
              </a:pathLst>
            </a:custGeom>
            <a:solidFill>
              <a:srgbClr val="ECECF3"/>
            </a:solidFill>
          </p:spPr>
        </p:sp>
        <p:sp>
          <p:nvSpPr>
            <p:cNvPr name="TextBox 13" id="13"/>
            <p:cNvSpPr txBox="true"/>
            <p:nvPr/>
          </p:nvSpPr>
          <p:spPr>
            <a:xfrm>
              <a:off x="0" y="-57150"/>
              <a:ext cx="2132412" cy="547409"/>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0">
            <a:off x="1066300" y="5535394"/>
            <a:ext cx="8096500" cy="1861453"/>
            <a:chOff x="0" y="0"/>
            <a:chExt cx="2132412" cy="490259"/>
          </a:xfrm>
        </p:grpSpPr>
        <p:sp>
          <p:nvSpPr>
            <p:cNvPr name="Freeform 15" id="15"/>
            <p:cNvSpPr/>
            <p:nvPr/>
          </p:nvSpPr>
          <p:spPr>
            <a:xfrm flipH="false" flipV="false" rot="0">
              <a:off x="0" y="0"/>
              <a:ext cx="2132412" cy="490259"/>
            </a:xfrm>
            <a:custGeom>
              <a:avLst/>
              <a:gdLst/>
              <a:ahLst/>
              <a:cxnLst/>
              <a:rect r="r" b="b" t="t" l="l"/>
              <a:pathLst>
                <a:path h="490259" w="2132412">
                  <a:moveTo>
                    <a:pt x="0" y="0"/>
                  </a:moveTo>
                  <a:lnTo>
                    <a:pt x="2132412" y="0"/>
                  </a:lnTo>
                  <a:lnTo>
                    <a:pt x="2132412" y="490259"/>
                  </a:lnTo>
                  <a:lnTo>
                    <a:pt x="0" y="490259"/>
                  </a:lnTo>
                  <a:close/>
                </a:path>
              </a:pathLst>
            </a:custGeom>
            <a:solidFill>
              <a:srgbClr val="9D9DE4"/>
            </a:solidFill>
          </p:spPr>
        </p:sp>
        <p:sp>
          <p:nvSpPr>
            <p:cNvPr name="TextBox 16" id="16"/>
            <p:cNvSpPr txBox="true"/>
            <p:nvPr/>
          </p:nvSpPr>
          <p:spPr>
            <a:xfrm>
              <a:off x="0" y="-57150"/>
              <a:ext cx="2132412" cy="547409"/>
            </a:xfrm>
            <a:prstGeom prst="rect">
              <a:avLst/>
            </a:prstGeom>
          </p:spPr>
          <p:txBody>
            <a:bodyPr anchor="ctr" rtlCol="false" tIns="50800" lIns="50800" bIns="50800" rIns="50800"/>
            <a:lstStyle/>
            <a:p>
              <a:pPr algn="ctr">
                <a:lnSpc>
                  <a:spcPts val="3359"/>
                </a:lnSpc>
              </a:pPr>
            </a:p>
          </p:txBody>
        </p:sp>
      </p:grpSp>
      <p:sp>
        <p:nvSpPr>
          <p:cNvPr name="Freeform 17" id="17"/>
          <p:cNvSpPr/>
          <p:nvPr/>
        </p:nvSpPr>
        <p:spPr>
          <a:xfrm flipH="false" flipV="true" rot="0">
            <a:off x="0" y="23130"/>
            <a:ext cx="5372897" cy="2276154"/>
          </a:xfrm>
          <a:custGeom>
            <a:avLst/>
            <a:gdLst/>
            <a:ahLst/>
            <a:cxnLst/>
            <a:rect r="r" b="b" t="t" l="l"/>
            <a:pathLst>
              <a:path h="2276154" w="5372897">
                <a:moveTo>
                  <a:pt x="0" y="2276155"/>
                </a:moveTo>
                <a:lnTo>
                  <a:pt x="5372897" y="2276155"/>
                </a:lnTo>
                <a:lnTo>
                  <a:pt x="5372897" y="0"/>
                </a:lnTo>
                <a:lnTo>
                  <a:pt x="0" y="0"/>
                </a:lnTo>
                <a:lnTo>
                  <a:pt x="0" y="227615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true" flipV="true" rot="0">
            <a:off x="12915103" y="23731"/>
            <a:ext cx="5372897" cy="2276154"/>
          </a:xfrm>
          <a:custGeom>
            <a:avLst/>
            <a:gdLst/>
            <a:ahLst/>
            <a:cxnLst/>
            <a:rect r="r" b="b" t="t" l="l"/>
            <a:pathLst>
              <a:path h="2276154" w="5372897">
                <a:moveTo>
                  <a:pt x="5372897" y="2276155"/>
                </a:moveTo>
                <a:lnTo>
                  <a:pt x="0" y="2276155"/>
                </a:lnTo>
                <a:lnTo>
                  <a:pt x="0" y="0"/>
                </a:lnTo>
                <a:lnTo>
                  <a:pt x="5372897" y="0"/>
                </a:lnTo>
                <a:lnTo>
                  <a:pt x="5372897" y="227615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4064725" y="895350"/>
            <a:ext cx="10196150" cy="1226820"/>
          </a:xfrm>
          <a:prstGeom prst="rect">
            <a:avLst/>
          </a:prstGeom>
        </p:spPr>
        <p:txBody>
          <a:bodyPr anchor="t" rtlCol="false" tIns="0" lIns="0" bIns="0" rIns="0">
            <a:spAutoFit/>
          </a:bodyPr>
          <a:lstStyle/>
          <a:p>
            <a:pPr algn="ctr"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Tech Stack</a:t>
            </a:r>
          </a:p>
        </p:txBody>
      </p:sp>
      <p:sp>
        <p:nvSpPr>
          <p:cNvPr name="TextBox 20" id="20"/>
          <p:cNvSpPr txBox="true"/>
          <p:nvPr/>
        </p:nvSpPr>
        <p:spPr>
          <a:xfrm rot="0">
            <a:off x="3662045" y="2242736"/>
            <a:ext cx="11022113" cy="12534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2D3880"/>
                </a:solidFill>
                <a:latin typeface="Glacial Indifference"/>
                <a:ea typeface="Glacial Indifference"/>
                <a:cs typeface="Glacial Indifference"/>
                <a:sym typeface="Glacial Indifference"/>
              </a:rPr>
              <a:t>Utilizing a combination of modern development tools and technologies, Cipher Net ensures a seamless, secure, and user-friendly browsing experience. The chosen stack supports robust functionality and efficient performance.</a:t>
            </a:r>
          </a:p>
        </p:txBody>
      </p:sp>
      <p:grpSp>
        <p:nvGrpSpPr>
          <p:cNvPr name="Group 21" id="21"/>
          <p:cNvGrpSpPr/>
          <p:nvPr/>
        </p:nvGrpSpPr>
        <p:grpSpPr>
          <a:xfrm rot="0">
            <a:off x="1390849" y="3959383"/>
            <a:ext cx="7409802" cy="1290569"/>
            <a:chOff x="0" y="0"/>
            <a:chExt cx="9879737" cy="1720759"/>
          </a:xfrm>
        </p:grpSpPr>
        <p:sp>
          <p:nvSpPr>
            <p:cNvPr name="TextBox 22" id="22"/>
            <p:cNvSpPr txBox="true"/>
            <p:nvPr/>
          </p:nvSpPr>
          <p:spPr>
            <a:xfrm rot="0">
              <a:off x="0" y="-57150"/>
              <a:ext cx="9879737" cy="53467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D3880"/>
                  </a:solidFill>
                  <a:latin typeface="Glacial Indifference Bold"/>
                  <a:ea typeface="Glacial Indifference Bold"/>
                  <a:cs typeface="Glacial Indifference Bold"/>
                  <a:sym typeface="Glacial Indifference Bold"/>
                </a:rPr>
                <a:t>Java Development Kit (JDK)</a:t>
              </a:r>
            </a:p>
          </p:txBody>
        </p:sp>
        <p:sp>
          <p:nvSpPr>
            <p:cNvPr name="TextBox 23" id="23"/>
            <p:cNvSpPr txBox="true"/>
            <p:nvPr/>
          </p:nvSpPr>
          <p:spPr>
            <a:xfrm rot="0">
              <a:off x="0" y="627289"/>
              <a:ext cx="9879737" cy="109347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2D3880"/>
                  </a:solidFill>
                  <a:latin typeface="Glacial Indifference"/>
                  <a:ea typeface="Glacial Indifference"/>
                  <a:cs typeface="Glacial Indifference"/>
                  <a:sym typeface="Glacial Indifference"/>
                </a:rPr>
                <a:t>Core technology required to develop Java applications, including JavaFX.</a:t>
              </a:r>
            </a:p>
          </p:txBody>
        </p:sp>
      </p:grpSp>
      <p:grpSp>
        <p:nvGrpSpPr>
          <p:cNvPr name="Group 24" id="24"/>
          <p:cNvGrpSpPr/>
          <p:nvPr/>
        </p:nvGrpSpPr>
        <p:grpSpPr>
          <a:xfrm rot="0">
            <a:off x="5431099" y="7711172"/>
            <a:ext cx="7484004" cy="1290569"/>
            <a:chOff x="0" y="0"/>
            <a:chExt cx="9978672" cy="1720759"/>
          </a:xfrm>
        </p:grpSpPr>
        <p:sp>
          <p:nvSpPr>
            <p:cNvPr name="TextBox 25" id="25"/>
            <p:cNvSpPr txBox="true"/>
            <p:nvPr/>
          </p:nvSpPr>
          <p:spPr>
            <a:xfrm rot="0">
              <a:off x="0" y="-57150"/>
              <a:ext cx="9978672" cy="53467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D3880"/>
                  </a:solidFill>
                  <a:latin typeface="Glacial Indifference Bold"/>
                  <a:ea typeface="Glacial Indifference Bold"/>
                  <a:cs typeface="Glacial Indifference Bold"/>
                  <a:sym typeface="Glacial Indifference Bold"/>
                </a:rPr>
                <a:t>CSS</a:t>
              </a:r>
            </a:p>
          </p:txBody>
        </p:sp>
        <p:sp>
          <p:nvSpPr>
            <p:cNvPr name="TextBox 26" id="26"/>
            <p:cNvSpPr txBox="true"/>
            <p:nvPr/>
          </p:nvSpPr>
          <p:spPr>
            <a:xfrm rot="0">
              <a:off x="0" y="627289"/>
              <a:ext cx="9978672" cy="109347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2D3880"/>
                  </a:solidFill>
                  <a:latin typeface="Glacial Indifference"/>
                  <a:ea typeface="Glacial Indifference"/>
                  <a:cs typeface="Glacial Indifference"/>
                  <a:sym typeface="Glacial Indifference"/>
                </a:rPr>
                <a:t>A style sheet language for designing UI components in JavaFX.</a:t>
              </a:r>
            </a:p>
          </p:txBody>
        </p:sp>
      </p:grpSp>
      <p:grpSp>
        <p:nvGrpSpPr>
          <p:cNvPr name="Group 27" id="27"/>
          <p:cNvGrpSpPr/>
          <p:nvPr/>
        </p:nvGrpSpPr>
        <p:grpSpPr>
          <a:xfrm rot="0">
            <a:off x="9643894" y="5849719"/>
            <a:ext cx="7134312" cy="1290569"/>
            <a:chOff x="0" y="0"/>
            <a:chExt cx="9512417" cy="1720759"/>
          </a:xfrm>
        </p:grpSpPr>
        <p:sp>
          <p:nvSpPr>
            <p:cNvPr name="TextBox 28" id="28"/>
            <p:cNvSpPr txBox="true"/>
            <p:nvPr/>
          </p:nvSpPr>
          <p:spPr>
            <a:xfrm rot="0">
              <a:off x="0" y="-57150"/>
              <a:ext cx="9512417" cy="53467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D3880"/>
                  </a:solidFill>
                  <a:latin typeface="Glacial Indifference Bold"/>
                  <a:ea typeface="Glacial Indifference Bold"/>
                  <a:cs typeface="Glacial Indifference Bold"/>
                  <a:sym typeface="Glacial Indifference Bold"/>
                </a:rPr>
                <a:t>JavaFX Libraries</a:t>
              </a:r>
            </a:p>
          </p:txBody>
        </p:sp>
        <p:sp>
          <p:nvSpPr>
            <p:cNvPr name="TextBox 29" id="29"/>
            <p:cNvSpPr txBox="true"/>
            <p:nvPr/>
          </p:nvSpPr>
          <p:spPr>
            <a:xfrm rot="0">
              <a:off x="0" y="627289"/>
              <a:ext cx="9512417" cy="109347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2D3880"/>
                  </a:solidFill>
                  <a:latin typeface="Glacial Indifference"/>
                  <a:ea typeface="Glacial Indifference"/>
                  <a:cs typeface="Glacial Indifference"/>
                  <a:sym typeface="Glacial Indifference"/>
                </a:rPr>
                <a:t>APIs for creating rich client applications with features like graphics, media, and controls.</a:t>
              </a:r>
            </a:p>
          </p:txBody>
        </p:sp>
      </p:grpSp>
      <p:grpSp>
        <p:nvGrpSpPr>
          <p:cNvPr name="Group 30" id="30"/>
          <p:cNvGrpSpPr/>
          <p:nvPr/>
        </p:nvGrpSpPr>
        <p:grpSpPr>
          <a:xfrm rot="0">
            <a:off x="1423719" y="5849719"/>
            <a:ext cx="7376933" cy="1290569"/>
            <a:chOff x="0" y="0"/>
            <a:chExt cx="9835910" cy="1720759"/>
          </a:xfrm>
        </p:grpSpPr>
        <p:sp>
          <p:nvSpPr>
            <p:cNvPr name="TextBox 31" id="31"/>
            <p:cNvSpPr txBox="true"/>
            <p:nvPr/>
          </p:nvSpPr>
          <p:spPr>
            <a:xfrm rot="0">
              <a:off x="0" y="-57150"/>
              <a:ext cx="9835910" cy="53467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D3880"/>
                  </a:solidFill>
                  <a:latin typeface="Glacial Indifference Bold"/>
                  <a:ea typeface="Glacial Indifference Bold"/>
                  <a:cs typeface="Glacial Indifference Bold"/>
                  <a:sym typeface="Glacial Indifference Bold"/>
                </a:rPr>
                <a:t>Eclipse IDE</a:t>
              </a:r>
            </a:p>
          </p:txBody>
        </p:sp>
        <p:sp>
          <p:nvSpPr>
            <p:cNvPr name="TextBox 32" id="32"/>
            <p:cNvSpPr txBox="true"/>
            <p:nvPr/>
          </p:nvSpPr>
          <p:spPr>
            <a:xfrm rot="0">
              <a:off x="0" y="627289"/>
              <a:ext cx="9835910" cy="109347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2D3880"/>
                  </a:solidFill>
                  <a:latin typeface="Glacial Indifference"/>
                  <a:ea typeface="Glacial Indifference"/>
                  <a:cs typeface="Glacial Indifference"/>
                  <a:sym typeface="Glacial Indifference"/>
                </a:rPr>
                <a:t>Comprehensive development environment for writing, testing, and debugging JavaFX code.</a:t>
              </a:r>
            </a:p>
          </p:txBody>
        </p:sp>
      </p:grpSp>
      <p:grpSp>
        <p:nvGrpSpPr>
          <p:cNvPr name="Group 33" id="33"/>
          <p:cNvGrpSpPr/>
          <p:nvPr/>
        </p:nvGrpSpPr>
        <p:grpSpPr>
          <a:xfrm rot="0">
            <a:off x="9659622" y="3959383"/>
            <a:ext cx="7102857" cy="1290569"/>
            <a:chOff x="0" y="0"/>
            <a:chExt cx="9470476" cy="1720759"/>
          </a:xfrm>
        </p:grpSpPr>
        <p:sp>
          <p:nvSpPr>
            <p:cNvPr name="TextBox 34" id="34"/>
            <p:cNvSpPr txBox="true"/>
            <p:nvPr/>
          </p:nvSpPr>
          <p:spPr>
            <a:xfrm rot="0">
              <a:off x="0" y="-57150"/>
              <a:ext cx="9470476" cy="53467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D3880"/>
                  </a:solidFill>
                  <a:latin typeface="Glacial Indifference Bold"/>
                  <a:ea typeface="Glacial Indifference Bold"/>
                  <a:cs typeface="Glacial Indifference Bold"/>
                  <a:sym typeface="Glacial Indifference Bold"/>
                </a:rPr>
                <a:t>JavaFX SDK</a:t>
              </a:r>
            </a:p>
          </p:txBody>
        </p:sp>
        <p:sp>
          <p:nvSpPr>
            <p:cNvPr name="TextBox 35" id="35"/>
            <p:cNvSpPr txBox="true"/>
            <p:nvPr/>
          </p:nvSpPr>
          <p:spPr>
            <a:xfrm rot="0">
              <a:off x="0" y="627289"/>
              <a:ext cx="9470476" cy="109347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2D3880"/>
                  </a:solidFill>
                  <a:latin typeface="Glacial Indifference"/>
                  <a:ea typeface="Glacial Indifference"/>
                  <a:cs typeface="Glacial Indifference"/>
                  <a:sym typeface="Glacial Indifference"/>
                </a:rPr>
                <a:t>Provides libraries and tools to build JavaFX applications, including runtime and packaging tools.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31905" cy="10287000"/>
            <a:chOff x="0" y="0"/>
            <a:chExt cx="1667662" cy="2709333"/>
          </a:xfrm>
        </p:grpSpPr>
        <p:sp>
          <p:nvSpPr>
            <p:cNvPr name="Freeform 3" id="3"/>
            <p:cNvSpPr/>
            <p:nvPr/>
          </p:nvSpPr>
          <p:spPr>
            <a:xfrm flipH="false" flipV="false" rot="0">
              <a:off x="0" y="0"/>
              <a:ext cx="1667662" cy="2709333"/>
            </a:xfrm>
            <a:custGeom>
              <a:avLst/>
              <a:gdLst/>
              <a:ahLst/>
              <a:cxnLst/>
              <a:rect r="r" b="b" t="t" l="l"/>
              <a:pathLst>
                <a:path h="2709333" w="1667662">
                  <a:moveTo>
                    <a:pt x="0" y="0"/>
                  </a:moveTo>
                  <a:lnTo>
                    <a:pt x="1667662" y="0"/>
                  </a:lnTo>
                  <a:lnTo>
                    <a:pt x="1667662" y="2709333"/>
                  </a:lnTo>
                  <a:lnTo>
                    <a:pt x="0" y="2709333"/>
                  </a:lnTo>
                  <a:close/>
                </a:path>
              </a:pathLst>
            </a:custGeom>
            <a:solidFill>
              <a:srgbClr val="9D9DE4"/>
            </a:solidFill>
          </p:spPr>
        </p:sp>
        <p:sp>
          <p:nvSpPr>
            <p:cNvPr name="TextBox 4" id="4"/>
            <p:cNvSpPr txBox="true"/>
            <p:nvPr/>
          </p:nvSpPr>
          <p:spPr>
            <a:xfrm>
              <a:off x="0" y="-57150"/>
              <a:ext cx="1667662" cy="2766483"/>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8186243" y="0"/>
            <a:ext cx="8551069" cy="10287000"/>
          </a:xfrm>
          <a:custGeom>
            <a:avLst/>
            <a:gdLst/>
            <a:ahLst/>
            <a:cxnLst/>
            <a:rect r="r" b="b" t="t" l="l"/>
            <a:pathLst>
              <a:path h="10287000" w="8551069">
                <a:moveTo>
                  <a:pt x="0" y="0"/>
                </a:moveTo>
                <a:lnTo>
                  <a:pt x="8551069" y="0"/>
                </a:lnTo>
                <a:lnTo>
                  <a:pt x="8551069" y="10287000"/>
                </a:lnTo>
                <a:lnTo>
                  <a:pt x="0" y="10287000"/>
                </a:lnTo>
                <a:lnTo>
                  <a:pt x="0" y="0"/>
                </a:lnTo>
                <a:close/>
              </a:path>
            </a:pathLst>
          </a:custGeom>
          <a:blipFill>
            <a:blip r:embed="rId2"/>
            <a:stretch>
              <a:fillRect l="0" t="0" r="0" b="0"/>
            </a:stretch>
          </a:blipFill>
        </p:spPr>
      </p:sp>
      <p:sp>
        <p:nvSpPr>
          <p:cNvPr name="TextBox 6" id="6"/>
          <p:cNvSpPr txBox="true"/>
          <p:nvPr/>
        </p:nvSpPr>
        <p:spPr>
          <a:xfrm rot="0">
            <a:off x="688097" y="4556760"/>
            <a:ext cx="4955710" cy="1135380"/>
          </a:xfrm>
          <a:prstGeom prst="rect">
            <a:avLst/>
          </a:prstGeom>
        </p:spPr>
        <p:txBody>
          <a:bodyPr anchor="t" rtlCol="false" tIns="0" lIns="0" bIns="0" rIns="0">
            <a:spAutoFit/>
          </a:bodyPr>
          <a:lstStyle/>
          <a:p>
            <a:pPr algn="l" marL="0" indent="0" lvl="0">
              <a:lnSpc>
                <a:spcPts val="9000"/>
              </a:lnSpc>
            </a:pPr>
            <a:r>
              <a:rPr lang="en-US" b="true" sz="7200" i="true">
                <a:solidFill>
                  <a:srgbClr val="FFFFFF"/>
                </a:solidFill>
                <a:latin typeface="Cormorant Garamond Bold Italics"/>
                <a:ea typeface="Cormorant Garamond Bold Italics"/>
                <a:cs typeface="Cormorant Garamond Bold Italics"/>
                <a:sym typeface="Cormorant Garamond Bold Italics"/>
              </a:rPr>
              <a:t>Flow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64568" y="322967"/>
            <a:ext cx="7370170" cy="9592349"/>
            <a:chOff x="0" y="0"/>
            <a:chExt cx="1941115" cy="2526380"/>
          </a:xfrm>
        </p:grpSpPr>
        <p:sp>
          <p:nvSpPr>
            <p:cNvPr name="Freeform 3" id="3"/>
            <p:cNvSpPr/>
            <p:nvPr/>
          </p:nvSpPr>
          <p:spPr>
            <a:xfrm flipH="false" flipV="false" rot="0">
              <a:off x="0" y="0"/>
              <a:ext cx="1941115" cy="2526380"/>
            </a:xfrm>
            <a:custGeom>
              <a:avLst/>
              <a:gdLst/>
              <a:ahLst/>
              <a:cxnLst/>
              <a:rect r="r" b="b" t="t" l="l"/>
              <a:pathLst>
                <a:path h="2526380" w="1941115">
                  <a:moveTo>
                    <a:pt x="0" y="0"/>
                  </a:moveTo>
                  <a:lnTo>
                    <a:pt x="1941115" y="0"/>
                  </a:lnTo>
                  <a:lnTo>
                    <a:pt x="1941115" y="2526380"/>
                  </a:lnTo>
                  <a:lnTo>
                    <a:pt x="0" y="2526380"/>
                  </a:lnTo>
                  <a:close/>
                </a:path>
              </a:pathLst>
            </a:custGeom>
            <a:solidFill>
              <a:srgbClr val="ECECF3"/>
            </a:solidFill>
          </p:spPr>
        </p:sp>
        <p:sp>
          <p:nvSpPr>
            <p:cNvPr name="TextBox 4" id="4"/>
            <p:cNvSpPr txBox="true"/>
            <p:nvPr/>
          </p:nvSpPr>
          <p:spPr>
            <a:xfrm>
              <a:off x="0" y="-47625"/>
              <a:ext cx="1941115" cy="2574005"/>
            </a:xfrm>
            <a:prstGeom prst="rect">
              <a:avLst/>
            </a:prstGeom>
          </p:spPr>
          <p:txBody>
            <a:bodyPr anchor="ctr" rtlCol="false" tIns="50800" lIns="50800" bIns="50800" rIns="50800"/>
            <a:lstStyle/>
            <a:p>
              <a:pPr algn="ctr">
                <a:lnSpc>
                  <a:spcPts val="3012"/>
                </a:lnSpc>
              </a:pPr>
            </a:p>
          </p:txBody>
        </p:sp>
      </p:grpSp>
      <p:grpSp>
        <p:nvGrpSpPr>
          <p:cNvPr name="Group 5" id="5"/>
          <p:cNvGrpSpPr/>
          <p:nvPr/>
        </p:nvGrpSpPr>
        <p:grpSpPr>
          <a:xfrm rot="0">
            <a:off x="10777945" y="1028700"/>
            <a:ext cx="1938169" cy="193816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6899" r="0" b="-6899"/>
              </a:stretch>
            </a:blipFill>
          </p:spPr>
        </p:sp>
      </p:grpSp>
      <p:grpSp>
        <p:nvGrpSpPr>
          <p:cNvPr name="Group 7" id="7"/>
          <p:cNvGrpSpPr/>
          <p:nvPr/>
        </p:nvGrpSpPr>
        <p:grpSpPr>
          <a:xfrm rot="0">
            <a:off x="10777945" y="3208715"/>
            <a:ext cx="1938169" cy="193816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9" id="9"/>
          <p:cNvGrpSpPr/>
          <p:nvPr/>
        </p:nvGrpSpPr>
        <p:grpSpPr>
          <a:xfrm rot="0">
            <a:off x="10777945" y="5611509"/>
            <a:ext cx="1938169" cy="193816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16666" r="0" b="-16666"/>
              </a:stretch>
            </a:blipFill>
          </p:spPr>
        </p:sp>
      </p:grpSp>
      <p:sp>
        <p:nvSpPr>
          <p:cNvPr name="Freeform 11" id="11"/>
          <p:cNvSpPr/>
          <p:nvPr/>
        </p:nvSpPr>
        <p:spPr>
          <a:xfrm flipH="false" flipV="false" rot="0">
            <a:off x="7291008" y="0"/>
            <a:ext cx="2598121" cy="2598121"/>
          </a:xfrm>
          <a:custGeom>
            <a:avLst/>
            <a:gdLst/>
            <a:ahLst/>
            <a:cxnLst/>
            <a:rect r="r" b="b" t="t" l="l"/>
            <a:pathLst>
              <a:path h="2598121" w="2598121">
                <a:moveTo>
                  <a:pt x="0" y="0"/>
                </a:moveTo>
                <a:lnTo>
                  <a:pt x="2598122" y="0"/>
                </a:lnTo>
                <a:lnTo>
                  <a:pt x="2598122" y="2598121"/>
                </a:lnTo>
                <a:lnTo>
                  <a:pt x="0" y="25981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true" flipV="true" rot="0">
            <a:off x="7291008" y="7688879"/>
            <a:ext cx="2598121" cy="2598121"/>
          </a:xfrm>
          <a:custGeom>
            <a:avLst/>
            <a:gdLst/>
            <a:ahLst/>
            <a:cxnLst/>
            <a:rect r="r" b="b" t="t" l="l"/>
            <a:pathLst>
              <a:path h="2598121" w="2598121">
                <a:moveTo>
                  <a:pt x="2598122" y="2598121"/>
                </a:moveTo>
                <a:lnTo>
                  <a:pt x="0" y="2598121"/>
                </a:lnTo>
                <a:lnTo>
                  <a:pt x="0" y="0"/>
                </a:lnTo>
                <a:lnTo>
                  <a:pt x="2598122" y="0"/>
                </a:lnTo>
                <a:lnTo>
                  <a:pt x="2598122" y="2598121"/>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3" id="13"/>
          <p:cNvGrpSpPr/>
          <p:nvPr/>
        </p:nvGrpSpPr>
        <p:grpSpPr>
          <a:xfrm rot="0">
            <a:off x="10777945" y="7730653"/>
            <a:ext cx="1938169" cy="193816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0" t="-16666" r="0" b="-16666"/>
              </a:stretch>
            </a:blipFill>
          </p:spPr>
        </p:sp>
      </p:grpSp>
      <p:sp>
        <p:nvSpPr>
          <p:cNvPr name="TextBox 15" id="15"/>
          <p:cNvSpPr txBox="true"/>
          <p:nvPr/>
        </p:nvSpPr>
        <p:spPr>
          <a:xfrm rot="0">
            <a:off x="1028700" y="189617"/>
            <a:ext cx="7139100" cy="1226820"/>
          </a:xfrm>
          <a:prstGeom prst="rect">
            <a:avLst/>
          </a:prstGeom>
        </p:spPr>
        <p:txBody>
          <a:bodyPr anchor="t" rtlCol="false" tIns="0" lIns="0" bIns="0" rIns="0">
            <a:spAutoFit/>
          </a:bodyPr>
          <a:lstStyle/>
          <a:p>
            <a:pPr algn="l" marL="0" indent="0" lvl="0">
              <a:lnSpc>
                <a:spcPts val="10080"/>
              </a:lnSpc>
              <a:spcBef>
                <a:spcPct val="0"/>
              </a:spcBef>
            </a:pPr>
            <a:r>
              <a:rPr lang="en-US" b="true" sz="7200" i="true">
                <a:solidFill>
                  <a:srgbClr val="2D3880"/>
                </a:solidFill>
                <a:latin typeface="Cormorant Garamond Bold Italics"/>
                <a:ea typeface="Cormorant Garamond Bold Italics"/>
                <a:cs typeface="Cormorant Garamond Bold Italics"/>
                <a:sym typeface="Cormorant Garamond Bold Italics"/>
              </a:rPr>
              <a:t>Concepts Covered</a:t>
            </a:r>
          </a:p>
        </p:txBody>
      </p:sp>
      <p:sp>
        <p:nvSpPr>
          <p:cNvPr name="TextBox 16" id="16"/>
          <p:cNvSpPr txBox="true"/>
          <p:nvPr/>
        </p:nvSpPr>
        <p:spPr>
          <a:xfrm rot="0">
            <a:off x="674507" y="1449084"/>
            <a:ext cx="8696499" cy="8201025"/>
          </a:xfrm>
          <a:prstGeom prst="rect">
            <a:avLst/>
          </a:prstGeom>
        </p:spPr>
        <p:txBody>
          <a:bodyPr anchor="t" rtlCol="false" tIns="0" lIns="0" bIns="0" rIns="0">
            <a:spAutoFit/>
          </a:bodyPr>
          <a:lstStyle/>
          <a:p>
            <a:pPr algn="l" marL="518160" indent="-259080" lvl="1">
              <a:lnSpc>
                <a:spcPts val="4079"/>
              </a:lnSpc>
              <a:buFont typeface="Arial"/>
              <a:buChar char="•"/>
            </a:pPr>
            <a:r>
              <a:rPr lang="en-US" b="true" sz="2400">
                <a:solidFill>
                  <a:srgbClr val="2D3880"/>
                </a:solidFill>
                <a:latin typeface="Glacial Indifference Bold"/>
                <a:ea typeface="Glacial Indifference Bold"/>
                <a:cs typeface="Glacial Indifference Bold"/>
                <a:sym typeface="Glacial Indifference Bold"/>
              </a:rPr>
              <a:t>JavaFX:</a:t>
            </a:r>
            <a:r>
              <a:rPr lang="en-US" sz="2400">
                <a:solidFill>
                  <a:srgbClr val="2D3880"/>
                </a:solidFill>
                <a:latin typeface="Glacial Indifference"/>
                <a:ea typeface="Glacial Indifference"/>
                <a:cs typeface="Glacial Indifference"/>
                <a:sym typeface="Glacial Indifference"/>
              </a:rPr>
              <a:t> For building modern user interfaces with advanced graphical support.</a:t>
            </a:r>
          </a:p>
          <a:p>
            <a:pPr algn="l" marL="518160" indent="-259080" lvl="1">
              <a:lnSpc>
                <a:spcPts val="4079"/>
              </a:lnSpc>
              <a:buFont typeface="Arial"/>
              <a:buChar char="•"/>
            </a:pPr>
            <a:r>
              <a:rPr lang="en-US" b="true" sz="2400">
                <a:solidFill>
                  <a:srgbClr val="2D3880"/>
                </a:solidFill>
                <a:latin typeface="Glacial Indifference Bold"/>
                <a:ea typeface="Glacial Indifference Bold"/>
                <a:cs typeface="Glacial Indifference Bold"/>
                <a:sym typeface="Glacial Indifference Bold"/>
              </a:rPr>
              <a:t>Class Definitions:</a:t>
            </a:r>
            <a:r>
              <a:rPr lang="en-US" sz="2400">
                <a:solidFill>
                  <a:srgbClr val="2D3880"/>
                </a:solidFill>
                <a:latin typeface="Glacial Indifference"/>
                <a:ea typeface="Glacial Indifference"/>
                <a:cs typeface="Glacial Indifference"/>
                <a:sym typeface="Glacial Indifference"/>
              </a:rPr>
              <a:t> Structure and behavior of objects within the application.</a:t>
            </a:r>
          </a:p>
          <a:p>
            <a:pPr algn="l" marL="518160" indent="-259080" lvl="1">
              <a:lnSpc>
                <a:spcPts val="4079"/>
              </a:lnSpc>
              <a:buFont typeface="Arial"/>
              <a:buChar char="•"/>
            </a:pPr>
            <a:r>
              <a:rPr lang="en-US" b="true" sz="2400">
                <a:solidFill>
                  <a:srgbClr val="2D3880"/>
                </a:solidFill>
                <a:latin typeface="Glacial Indifference Bold"/>
                <a:ea typeface="Glacial Indifference Bold"/>
                <a:cs typeface="Glacial Indifference Bold"/>
                <a:sym typeface="Glacial Indifference Bold"/>
              </a:rPr>
              <a:t>Polymorphism:</a:t>
            </a:r>
            <a:r>
              <a:rPr lang="en-US" sz="2400">
                <a:solidFill>
                  <a:srgbClr val="2D3880"/>
                </a:solidFill>
                <a:latin typeface="Glacial Indifference"/>
                <a:ea typeface="Glacial Indifference"/>
                <a:cs typeface="Glacial Indifference"/>
                <a:sym typeface="Glacial Indifference"/>
              </a:rPr>
              <a:t> Flexibility through a single interface supporting various forms.</a:t>
            </a:r>
          </a:p>
          <a:p>
            <a:pPr algn="l" marL="518160" indent="-259080" lvl="1">
              <a:lnSpc>
                <a:spcPts val="4079"/>
              </a:lnSpc>
              <a:buFont typeface="Arial"/>
              <a:buChar char="•"/>
            </a:pPr>
            <a:r>
              <a:rPr lang="en-US" b="true" sz="2400">
                <a:solidFill>
                  <a:srgbClr val="2D3880"/>
                </a:solidFill>
                <a:latin typeface="Glacial Indifference Bold"/>
                <a:ea typeface="Glacial Indifference Bold"/>
                <a:cs typeface="Glacial Indifference Bold"/>
                <a:sym typeface="Glacial Indifference Bold"/>
              </a:rPr>
              <a:t>Inheritance:</a:t>
            </a:r>
            <a:r>
              <a:rPr lang="en-US" sz="2400">
                <a:solidFill>
                  <a:srgbClr val="2D3880"/>
                </a:solidFill>
                <a:latin typeface="Glacial Indifference"/>
                <a:ea typeface="Glacial Indifference"/>
                <a:cs typeface="Glacial Indifference"/>
                <a:sym typeface="Glacial Indifference"/>
              </a:rPr>
              <a:t> To manage shared logic across multiple features or components in the  project</a:t>
            </a:r>
          </a:p>
          <a:p>
            <a:pPr algn="l" marL="518160" indent="-259080" lvl="1">
              <a:lnSpc>
                <a:spcPts val="4079"/>
              </a:lnSpc>
              <a:buFont typeface="Arial"/>
              <a:buChar char="•"/>
            </a:pPr>
            <a:r>
              <a:rPr lang="en-US" b="true" sz="2400">
                <a:solidFill>
                  <a:srgbClr val="2D3880"/>
                </a:solidFill>
                <a:latin typeface="Glacial Indifference Bold"/>
                <a:ea typeface="Glacial Indifference Bold"/>
                <a:cs typeface="Glacial Indifference Bold"/>
                <a:sym typeface="Glacial Indifference Bold"/>
              </a:rPr>
              <a:t>Interfaces &amp; Abstract Classes:</a:t>
            </a:r>
            <a:r>
              <a:rPr lang="en-US" sz="2400">
                <a:solidFill>
                  <a:srgbClr val="2D3880"/>
                </a:solidFill>
                <a:latin typeface="Glacial Indifference"/>
                <a:ea typeface="Glacial Indifference"/>
                <a:cs typeface="Glacial Indifference"/>
                <a:sym typeface="Glacial Indifference"/>
              </a:rPr>
              <a:t> To define multiple functionalities without implementation and abstract classes provide a base structure, leaving implementation details to derived classes.</a:t>
            </a:r>
          </a:p>
          <a:p>
            <a:pPr algn="l" marL="518160" indent="-259080" lvl="1">
              <a:lnSpc>
                <a:spcPts val="4079"/>
              </a:lnSpc>
              <a:buFont typeface="Arial"/>
              <a:buChar char="•"/>
            </a:pPr>
            <a:r>
              <a:rPr lang="en-US" b="true" sz="2400">
                <a:solidFill>
                  <a:srgbClr val="2D3880"/>
                </a:solidFill>
                <a:latin typeface="Glacial Indifference Bold"/>
                <a:ea typeface="Glacial Indifference Bold"/>
                <a:cs typeface="Glacial Indifference Bold"/>
                <a:sym typeface="Glacial Indifference Bold"/>
              </a:rPr>
              <a:t>Arrays and ArrayList:</a:t>
            </a:r>
            <a:r>
              <a:rPr lang="en-US" sz="2400">
                <a:solidFill>
                  <a:srgbClr val="2D3880"/>
                </a:solidFill>
                <a:latin typeface="Glacial Indifference"/>
                <a:ea typeface="Glacial Indifference"/>
                <a:cs typeface="Glacial Indifference"/>
                <a:sym typeface="Glacial Indifference"/>
              </a:rPr>
              <a:t> Implemented for static data storage and manipulation.</a:t>
            </a:r>
          </a:p>
          <a:p>
            <a:pPr algn="l" marL="518160" indent="-259080" lvl="1">
              <a:lnSpc>
                <a:spcPts val="4079"/>
              </a:lnSpc>
              <a:buFont typeface="Arial"/>
              <a:buChar char="•"/>
            </a:pPr>
            <a:r>
              <a:rPr lang="en-US" b="true" sz="2400">
                <a:solidFill>
                  <a:srgbClr val="2D3880"/>
                </a:solidFill>
                <a:latin typeface="Glacial Indifference Bold"/>
                <a:ea typeface="Glacial Indifference Bold"/>
                <a:cs typeface="Glacial Indifference Bold"/>
                <a:sym typeface="Glacial Indifference Bold"/>
              </a:rPr>
              <a:t>Collections</a:t>
            </a:r>
            <a:r>
              <a:rPr lang="en-US" sz="2400">
                <a:solidFill>
                  <a:srgbClr val="2D3880"/>
                </a:solidFill>
                <a:latin typeface="Glacial Indifference"/>
                <a:ea typeface="Glacial Indifference"/>
                <a:cs typeface="Glacial Indifference"/>
                <a:sym typeface="Glacial Indifference"/>
              </a:rPr>
              <a:t>: Provided ready-to-use data structures for effective data management.</a:t>
            </a:r>
          </a:p>
        </p:txBody>
      </p:sp>
      <p:sp>
        <p:nvSpPr>
          <p:cNvPr name="TextBox 17" id="17"/>
          <p:cNvSpPr txBox="true"/>
          <p:nvPr/>
        </p:nvSpPr>
        <p:spPr>
          <a:xfrm rot="0">
            <a:off x="10777945" y="340860"/>
            <a:ext cx="4349615" cy="41529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D3880"/>
                </a:solidFill>
                <a:latin typeface="Glacial Indifference Bold"/>
                <a:ea typeface="Glacial Indifference Bold"/>
                <a:cs typeface="Glacial Indifference Bold"/>
                <a:sym typeface="Glacial Indifference Bold"/>
              </a:rPr>
              <a:t>Key Contributors</a:t>
            </a:r>
          </a:p>
        </p:txBody>
      </p:sp>
      <p:grpSp>
        <p:nvGrpSpPr>
          <p:cNvPr name="Group 18" id="18"/>
          <p:cNvGrpSpPr/>
          <p:nvPr/>
        </p:nvGrpSpPr>
        <p:grpSpPr>
          <a:xfrm rot="0">
            <a:off x="13242779" y="1097141"/>
            <a:ext cx="3447142" cy="1711474"/>
            <a:chOff x="0" y="0"/>
            <a:chExt cx="4596190" cy="2281966"/>
          </a:xfrm>
        </p:grpSpPr>
        <p:sp>
          <p:nvSpPr>
            <p:cNvPr name="TextBox 19" id="19"/>
            <p:cNvSpPr txBox="true"/>
            <p:nvPr/>
          </p:nvSpPr>
          <p:spPr>
            <a:xfrm rot="0">
              <a:off x="0" y="-57150"/>
              <a:ext cx="4596190" cy="53467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D3880"/>
                  </a:solidFill>
                  <a:latin typeface="Glacial Indifference Bold"/>
                  <a:ea typeface="Glacial Indifference Bold"/>
                  <a:cs typeface="Glacial Indifference Bold"/>
                  <a:sym typeface="Glacial Indifference Bold"/>
                </a:rPr>
                <a:t>Ronak Mahidharia</a:t>
              </a:r>
            </a:p>
          </p:txBody>
        </p:sp>
        <p:sp>
          <p:nvSpPr>
            <p:cNvPr name="TextBox 20" id="20"/>
            <p:cNvSpPr txBox="true"/>
            <p:nvPr/>
          </p:nvSpPr>
          <p:spPr>
            <a:xfrm rot="0">
              <a:off x="0" y="629696"/>
              <a:ext cx="4596190" cy="165227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2D3880"/>
                  </a:solidFill>
                  <a:latin typeface="Glacial Indifference"/>
                  <a:ea typeface="Glacial Indifference"/>
                  <a:cs typeface="Glacial Indifference"/>
                  <a:sym typeface="Glacial Indifference"/>
                </a:rPr>
                <a:t>Focused on implementing JavaFX for the user interface.</a:t>
              </a:r>
            </a:p>
          </p:txBody>
        </p:sp>
      </p:grpSp>
      <p:grpSp>
        <p:nvGrpSpPr>
          <p:cNvPr name="Group 21" id="21"/>
          <p:cNvGrpSpPr/>
          <p:nvPr/>
        </p:nvGrpSpPr>
        <p:grpSpPr>
          <a:xfrm rot="0">
            <a:off x="13242779" y="3113415"/>
            <a:ext cx="3512687" cy="2128769"/>
            <a:chOff x="0" y="0"/>
            <a:chExt cx="4683582" cy="2838359"/>
          </a:xfrm>
        </p:grpSpPr>
        <p:sp>
          <p:nvSpPr>
            <p:cNvPr name="TextBox 22" id="22"/>
            <p:cNvSpPr txBox="true"/>
            <p:nvPr/>
          </p:nvSpPr>
          <p:spPr>
            <a:xfrm rot="0">
              <a:off x="0" y="-57150"/>
              <a:ext cx="4683582" cy="53467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D3880"/>
                  </a:solidFill>
                  <a:latin typeface="Glacial Indifference Bold"/>
                  <a:ea typeface="Glacial Indifference Bold"/>
                  <a:cs typeface="Glacial Indifference Bold"/>
                  <a:sym typeface="Glacial Indifference Bold"/>
                </a:rPr>
                <a:t>Jay Parekh</a:t>
              </a:r>
            </a:p>
          </p:txBody>
        </p:sp>
        <p:sp>
          <p:nvSpPr>
            <p:cNvPr name="TextBox 23" id="23"/>
            <p:cNvSpPr txBox="true"/>
            <p:nvPr/>
          </p:nvSpPr>
          <p:spPr>
            <a:xfrm rot="0">
              <a:off x="0" y="627289"/>
              <a:ext cx="4683582" cy="221107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2D3880"/>
                  </a:solidFill>
                  <a:latin typeface="Glacial Indifference"/>
                  <a:ea typeface="Glacial Indifference"/>
                  <a:cs typeface="Glacial Indifference"/>
                  <a:sym typeface="Glacial Indifference"/>
                </a:rPr>
                <a:t>Worked on object-oriented principles such as polymorphism and class structures.</a:t>
              </a:r>
            </a:p>
          </p:txBody>
        </p:sp>
      </p:grpSp>
      <p:grpSp>
        <p:nvGrpSpPr>
          <p:cNvPr name="Group 24" id="24"/>
          <p:cNvGrpSpPr/>
          <p:nvPr/>
        </p:nvGrpSpPr>
        <p:grpSpPr>
          <a:xfrm rot="0">
            <a:off x="13275551" y="5516209"/>
            <a:ext cx="3479914" cy="2128769"/>
            <a:chOff x="0" y="0"/>
            <a:chExt cx="4639886" cy="2838359"/>
          </a:xfrm>
        </p:grpSpPr>
        <p:sp>
          <p:nvSpPr>
            <p:cNvPr name="TextBox 25" id="25"/>
            <p:cNvSpPr txBox="true"/>
            <p:nvPr/>
          </p:nvSpPr>
          <p:spPr>
            <a:xfrm rot="0">
              <a:off x="0" y="-57150"/>
              <a:ext cx="4639886" cy="53467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D3880"/>
                  </a:solidFill>
                  <a:latin typeface="Glacial Indifference Bold"/>
                  <a:ea typeface="Glacial Indifference Bold"/>
                  <a:cs typeface="Glacial Indifference Bold"/>
                  <a:sym typeface="Glacial Indifference Bold"/>
                </a:rPr>
                <a:t>Het Patel</a:t>
              </a:r>
            </a:p>
          </p:txBody>
        </p:sp>
        <p:sp>
          <p:nvSpPr>
            <p:cNvPr name="TextBox 26" id="26"/>
            <p:cNvSpPr txBox="true"/>
            <p:nvPr/>
          </p:nvSpPr>
          <p:spPr>
            <a:xfrm rot="0">
              <a:off x="0" y="627289"/>
              <a:ext cx="4639886" cy="221107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2D3880"/>
                  </a:solidFill>
                  <a:latin typeface="Glacial Indifference"/>
                  <a:ea typeface="Glacial Indifference"/>
                  <a:cs typeface="Glacial Indifference"/>
                  <a:sym typeface="Glacial Indifference"/>
                </a:rPr>
                <a:t>Ensured seamless integration of Collections and interface abstractions.</a:t>
              </a:r>
            </a:p>
          </p:txBody>
        </p:sp>
      </p:grpSp>
      <p:grpSp>
        <p:nvGrpSpPr>
          <p:cNvPr name="Group 27" id="27"/>
          <p:cNvGrpSpPr/>
          <p:nvPr/>
        </p:nvGrpSpPr>
        <p:grpSpPr>
          <a:xfrm rot="0">
            <a:off x="13275551" y="7844903"/>
            <a:ext cx="3545459" cy="1709669"/>
            <a:chOff x="0" y="0"/>
            <a:chExt cx="4727278" cy="2279559"/>
          </a:xfrm>
        </p:grpSpPr>
        <p:sp>
          <p:nvSpPr>
            <p:cNvPr name="TextBox 28" id="28"/>
            <p:cNvSpPr txBox="true"/>
            <p:nvPr/>
          </p:nvSpPr>
          <p:spPr>
            <a:xfrm rot="0">
              <a:off x="0" y="-57150"/>
              <a:ext cx="4727278" cy="534670"/>
            </a:xfrm>
            <a:prstGeom prst="rect">
              <a:avLst/>
            </a:prstGeom>
          </p:spPr>
          <p:txBody>
            <a:bodyPr anchor="t" rtlCol="false" tIns="0" lIns="0" bIns="0" rIns="0">
              <a:spAutoFit/>
            </a:bodyPr>
            <a:lstStyle/>
            <a:p>
              <a:pPr algn="l" marL="0" indent="0" lvl="0">
                <a:lnSpc>
                  <a:spcPts val="3359"/>
                </a:lnSpc>
                <a:spcBef>
                  <a:spcPct val="0"/>
                </a:spcBef>
              </a:pPr>
              <a:r>
                <a:rPr lang="en-US" b="true" sz="2400">
                  <a:solidFill>
                    <a:srgbClr val="2D3880"/>
                  </a:solidFill>
                  <a:latin typeface="Glacial Indifference Bold"/>
                  <a:ea typeface="Glacial Indifference Bold"/>
                  <a:cs typeface="Glacial Indifference Bold"/>
                  <a:sym typeface="Glacial Indifference Bold"/>
                </a:rPr>
                <a:t>Suraj Suravajhala</a:t>
              </a:r>
            </a:p>
          </p:txBody>
        </p:sp>
        <p:sp>
          <p:nvSpPr>
            <p:cNvPr name="TextBox 29" id="29"/>
            <p:cNvSpPr txBox="true"/>
            <p:nvPr/>
          </p:nvSpPr>
          <p:spPr>
            <a:xfrm rot="0">
              <a:off x="0" y="627289"/>
              <a:ext cx="4727278" cy="1652270"/>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2D3880"/>
                  </a:solidFill>
                  <a:latin typeface="Glacial Indifference"/>
                  <a:ea typeface="Glacial Indifference"/>
                  <a:cs typeface="Glacial Indifference"/>
                  <a:sym typeface="Glacial Indifference"/>
                </a:rPr>
                <a:t>Developed and optimized data structures, including Array and ArrayList.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DAGYRiOQ6mc</dc:identifier>
  <dcterms:modified xsi:type="dcterms:W3CDTF">2011-08-01T06:04:30Z</dcterms:modified>
  <cp:revision>1</cp:revision>
  <dc:title>Cipher Net</dc:title>
</cp:coreProperties>
</file>